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9" r:id="rId4"/>
    <p:sldMasterId id="2147483691" r:id="rId5"/>
    <p:sldMasterId id="2147483695"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embeddedFontLst>
    <p:embeddedFont>
      <p:font typeface="Roboto Mono Medium"/>
      <p:regular r:id="rId36"/>
      <p:bold r:id="rId37"/>
      <p:italic r:id="rId38"/>
      <p:boldItalic r:id="rId39"/>
    </p:embeddedFont>
    <p:embeddedFont>
      <p:font typeface="Proxima Nova"/>
      <p:regular r:id="rId40"/>
      <p:bold r:id="rId41"/>
      <p:italic r:id="rId42"/>
      <p:boldItalic r:id="rId43"/>
    </p:embeddedFont>
    <p:embeddedFont>
      <p:font typeface="Public Sans"/>
      <p:regular r:id="rId44"/>
      <p:bold r:id="rId45"/>
      <p:italic r:id="rId46"/>
      <p:boldItalic r:id="rId47"/>
    </p:embeddedFont>
    <p:embeddedFont>
      <p:font typeface="Helvetica Neue"/>
      <p:regular r:id="rId48"/>
      <p:bold r:id="rId49"/>
      <p:italic r:id="rId50"/>
      <p:boldItalic r:id="rId51"/>
    </p:embeddedFont>
    <p:embeddedFont>
      <p:font typeface="Nunito Sans ExtraBold"/>
      <p:bold r:id="rId52"/>
      <p:boldItalic r:id="rId53"/>
    </p:embeddedFont>
    <p:embeddedFont>
      <p:font typeface="Open Sans SemiBold"/>
      <p:regular r:id="rId54"/>
      <p:bold r:id="rId55"/>
      <p:italic r:id="rId56"/>
      <p:boldItalic r:id="rId57"/>
    </p:embeddedFont>
    <p:embeddedFont>
      <p:font typeface="Open Sans ExtraBold"/>
      <p:bold r:id="rId58"/>
      <p:boldItalic r:id="rId59"/>
    </p:embeddedFont>
    <p:embeddedFont>
      <p:font typeface="Open Sans Medium"/>
      <p:regular r:id="rId60"/>
      <p:bold r:id="rId61"/>
      <p:italic r:id="rId62"/>
      <p:boldItalic r:id="rId63"/>
    </p:embeddedFont>
    <p:embeddedFont>
      <p:font typeface="Oswald"/>
      <p:regular r:id="rId64"/>
      <p:bold r:id="rId65"/>
    </p:embeddedFont>
    <p:embeddedFont>
      <p:font typeface="Helvetica Neue Light"/>
      <p:regular r:id="rId66"/>
      <p:bold r:id="rId67"/>
      <p:italic r:id="rId68"/>
      <p:boldItalic r:id="rId69"/>
    </p:embeddedFont>
    <p:embeddedFont>
      <p:font typeface="Public Sans SemiBold"/>
      <p:regular r:id="rId70"/>
      <p:bold r:id="rId71"/>
      <p:italic r:id="rId72"/>
      <p:boldItalic r:id="rId73"/>
    </p:embeddedFont>
    <p:embeddedFont>
      <p:font typeface="Public Sans Light"/>
      <p:regular r:id="rId74"/>
      <p:bold r:id="rId75"/>
      <p:italic r:id="rId76"/>
      <p:boldItalic r:id="rId77"/>
    </p:embeddedFont>
    <p:embeddedFont>
      <p:font typeface="Nunito Sans"/>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jnESX6krS7WmmvL9md/VjAFgfL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font" Target="fonts/ProximaNova-italic.fntdata"/><Relationship Id="rId86" Type="http://customschemas.google.com/relationships/presentationmetadata" Target="metadata"/><Relationship Id="rId41" Type="http://schemas.openxmlformats.org/officeDocument/2006/relationships/font" Target="fonts/ProximaNova-bold.fntdata"/><Relationship Id="rId85" Type="http://schemas.openxmlformats.org/officeDocument/2006/relationships/font" Target="fonts/OpenSans-boldItalic.fntdata"/><Relationship Id="rId44" Type="http://schemas.openxmlformats.org/officeDocument/2006/relationships/font" Target="fonts/PublicSans-regular.fntdata"/><Relationship Id="rId43" Type="http://schemas.openxmlformats.org/officeDocument/2006/relationships/font" Target="fonts/ProximaNova-boldItalic.fntdata"/><Relationship Id="rId46" Type="http://schemas.openxmlformats.org/officeDocument/2006/relationships/font" Target="fonts/PublicSans-italic.fntdata"/><Relationship Id="rId45" Type="http://schemas.openxmlformats.org/officeDocument/2006/relationships/font" Target="fonts/PublicSans-bold.fntdata"/><Relationship Id="rId80" Type="http://schemas.openxmlformats.org/officeDocument/2006/relationships/font" Target="fonts/NunitoSans-italic.fntdata"/><Relationship Id="rId82" Type="http://schemas.openxmlformats.org/officeDocument/2006/relationships/font" Target="fonts/OpenSans-regular.fntdata"/><Relationship Id="rId81" Type="http://schemas.openxmlformats.org/officeDocument/2006/relationships/font" Target="fonts/Nunito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HelveticaNeue-regular.fntdata"/><Relationship Id="rId47" Type="http://schemas.openxmlformats.org/officeDocument/2006/relationships/font" Target="fonts/PublicSans-boldItalic.fntdata"/><Relationship Id="rId49" Type="http://schemas.openxmlformats.org/officeDocument/2006/relationships/font" Target="fonts/HelveticaNeue-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PublicSansSemiBold-boldItalic.fntdata"/><Relationship Id="rId72" Type="http://schemas.openxmlformats.org/officeDocument/2006/relationships/font" Target="fonts/PublicSansSemiBold-italic.fntdata"/><Relationship Id="rId31" Type="http://schemas.openxmlformats.org/officeDocument/2006/relationships/slide" Target="slides/slide23.xml"/><Relationship Id="rId75" Type="http://schemas.openxmlformats.org/officeDocument/2006/relationships/font" Target="fonts/PublicSansLight-bold.fntdata"/><Relationship Id="rId30" Type="http://schemas.openxmlformats.org/officeDocument/2006/relationships/slide" Target="slides/slide22.xml"/><Relationship Id="rId74" Type="http://schemas.openxmlformats.org/officeDocument/2006/relationships/font" Target="fonts/PublicSansLight-regular.fntdata"/><Relationship Id="rId33" Type="http://schemas.openxmlformats.org/officeDocument/2006/relationships/slide" Target="slides/slide25.xml"/><Relationship Id="rId77" Type="http://schemas.openxmlformats.org/officeDocument/2006/relationships/font" Target="fonts/PublicSansLight-boldItalic.fntdata"/><Relationship Id="rId32" Type="http://schemas.openxmlformats.org/officeDocument/2006/relationships/slide" Target="slides/slide24.xml"/><Relationship Id="rId76" Type="http://schemas.openxmlformats.org/officeDocument/2006/relationships/font" Target="fonts/PublicSansLight-italic.fntdata"/><Relationship Id="rId35" Type="http://schemas.openxmlformats.org/officeDocument/2006/relationships/slide" Target="slides/slide27.xml"/><Relationship Id="rId79" Type="http://schemas.openxmlformats.org/officeDocument/2006/relationships/font" Target="fonts/NunitoSans-bold.fntdata"/><Relationship Id="rId34" Type="http://schemas.openxmlformats.org/officeDocument/2006/relationships/slide" Target="slides/slide26.xml"/><Relationship Id="rId78" Type="http://schemas.openxmlformats.org/officeDocument/2006/relationships/font" Target="fonts/NunitoSans-regular.fntdata"/><Relationship Id="rId71" Type="http://schemas.openxmlformats.org/officeDocument/2006/relationships/font" Target="fonts/PublicSansSemiBold-bold.fntdata"/><Relationship Id="rId70" Type="http://schemas.openxmlformats.org/officeDocument/2006/relationships/font" Target="fonts/PublicSansSemiBold-regular.fntdata"/><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OpenSansMedium-italic.fntdata"/><Relationship Id="rId61" Type="http://schemas.openxmlformats.org/officeDocument/2006/relationships/font" Target="fonts/OpenSansMedium-bold.fntdata"/><Relationship Id="rId20" Type="http://schemas.openxmlformats.org/officeDocument/2006/relationships/slide" Target="slides/slide12.xml"/><Relationship Id="rId64" Type="http://schemas.openxmlformats.org/officeDocument/2006/relationships/font" Target="fonts/Oswald-regular.fntdata"/><Relationship Id="rId63" Type="http://schemas.openxmlformats.org/officeDocument/2006/relationships/font" Target="fonts/OpenSansMedium-boldItalic.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Oswald-bold.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OpenSansMedium-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NunitoSansExtraBold-boldItalic.fntdata"/><Relationship Id="rId52" Type="http://schemas.openxmlformats.org/officeDocument/2006/relationships/font" Target="fonts/NunitoSansExtraBold-bold.fntdata"/><Relationship Id="rId11" Type="http://schemas.openxmlformats.org/officeDocument/2006/relationships/slide" Target="slides/slide3.xml"/><Relationship Id="rId55" Type="http://schemas.openxmlformats.org/officeDocument/2006/relationships/font" Target="fonts/OpenSansSemiBold-bold.fntdata"/><Relationship Id="rId10" Type="http://schemas.openxmlformats.org/officeDocument/2006/relationships/slide" Target="slides/slide2.xml"/><Relationship Id="rId54" Type="http://schemas.openxmlformats.org/officeDocument/2006/relationships/font" Target="fonts/OpenSansSemiBold-regular.fntdata"/><Relationship Id="rId13" Type="http://schemas.openxmlformats.org/officeDocument/2006/relationships/slide" Target="slides/slide5.xml"/><Relationship Id="rId57" Type="http://schemas.openxmlformats.org/officeDocument/2006/relationships/font" Target="fonts/OpenSansSemiBold-boldItalic.fntdata"/><Relationship Id="rId12" Type="http://schemas.openxmlformats.org/officeDocument/2006/relationships/slide" Target="slides/slide4.xml"/><Relationship Id="rId56" Type="http://schemas.openxmlformats.org/officeDocument/2006/relationships/font" Target="fonts/OpenSansSemiBold-italic.fntdata"/><Relationship Id="rId15" Type="http://schemas.openxmlformats.org/officeDocument/2006/relationships/slide" Target="slides/slide7.xml"/><Relationship Id="rId59" Type="http://schemas.openxmlformats.org/officeDocument/2006/relationships/font" Target="fonts/OpenSansExtraBold-boldItalic.fntdata"/><Relationship Id="rId14" Type="http://schemas.openxmlformats.org/officeDocument/2006/relationships/slide" Target="slides/slide6.xml"/><Relationship Id="rId58" Type="http://schemas.openxmlformats.org/officeDocument/2006/relationships/font" Target="fonts/OpenSansExtra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652c3dd1f4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not about number of people or entities its the relationship between them. How one thing can relate to another through</a:t>
            </a:r>
            <a:endParaRPr/>
          </a:p>
        </p:txBody>
      </p:sp>
      <p:sp>
        <p:nvSpPr>
          <p:cNvPr id="825" name="Google Shape;825;g2652c3dd1f4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652c3dd1f4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Traditional relational databases, although proficient in managing structured data, can struggle when it comes to representing and querying these intricate relationships efficiently.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structure allows for swift traversal of relationships,</a:t>
            </a:r>
            <a:endParaRPr/>
          </a:p>
        </p:txBody>
      </p:sp>
      <p:sp>
        <p:nvSpPr>
          <p:cNvPr id="872" name="Google Shape;872;g2652c3dd1f4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Knowledge graphs as part of the bigger ecosystem.</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
              <a:t>Data (structured, unstructured, semi-structured) is ingested via different mechanisms eg Neo4j Connector for Apache Spark, HOP, etc</a:t>
            </a:r>
            <a:endParaRPr/>
          </a:p>
          <a:p>
            <a:pPr indent="0" lvl="0" marL="158750" rtl="0" algn="l">
              <a:lnSpc>
                <a:spcPct val="100000"/>
              </a:lnSpc>
              <a:spcBef>
                <a:spcPts val="0"/>
              </a:spcBef>
              <a:spcAft>
                <a:spcPts val="0"/>
              </a:spcAft>
              <a:buSzPts val="1100"/>
              <a:buNone/>
            </a:pPr>
            <a:r>
              <a:rPr lang="en"/>
              <a:t>Data is stored, managed and analyzed via Neo4j</a:t>
            </a:r>
            <a:endParaRPr/>
          </a:p>
          <a:p>
            <a:pPr indent="0" lvl="0" marL="158750" rtl="0" algn="l">
              <a:lnSpc>
                <a:spcPct val="100000"/>
              </a:lnSpc>
              <a:spcBef>
                <a:spcPts val="0"/>
              </a:spcBef>
              <a:spcAft>
                <a:spcPts val="0"/>
              </a:spcAft>
              <a:buSzPts val="1100"/>
              <a:buNone/>
            </a:pPr>
            <a:r>
              <a:rPr lang="en"/>
              <a:t>Data may go out for further processing: </a:t>
            </a:r>
            <a:endParaRPr/>
          </a:p>
          <a:p>
            <a:pPr indent="0" lvl="0" marL="158750" rtl="0" algn="l">
              <a:lnSpc>
                <a:spcPct val="100000"/>
              </a:lnSpc>
              <a:spcBef>
                <a:spcPts val="0"/>
              </a:spcBef>
              <a:spcAft>
                <a:spcPts val="0"/>
              </a:spcAft>
              <a:buSzPts val="1100"/>
              <a:buNone/>
            </a:pPr>
            <a:r>
              <a:rPr lang="en"/>
              <a:t>For Visualization via our BI connector to Tableau, TIbco, etc.</a:t>
            </a:r>
            <a:endParaRPr/>
          </a:p>
          <a:p>
            <a:pPr indent="0" lvl="0" marL="158750" rtl="0" algn="l">
              <a:lnSpc>
                <a:spcPct val="100000"/>
              </a:lnSpc>
              <a:spcBef>
                <a:spcPts val="0"/>
              </a:spcBef>
              <a:spcAft>
                <a:spcPts val="0"/>
              </a:spcAft>
              <a:buSzPts val="1100"/>
              <a:buNone/>
            </a:pPr>
            <a:r>
              <a:rPr lang="en"/>
              <a:t>To: GraphQL to connect to other systems</a:t>
            </a:r>
            <a:endParaRPr/>
          </a:p>
          <a:p>
            <a:pPr indent="0" lvl="0" marL="158750" rtl="0" algn="l">
              <a:lnSpc>
                <a:spcPct val="100000"/>
              </a:lnSpc>
              <a:spcBef>
                <a:spcPts val="0"/>
              </a:spcBef>
              <a:spcAft>
                <a:spcPts val="0"/>
              </a:spcAft>
              <a:buSzPts val="1100"/>
              <a:buNone/>
            </a:pPr>
            <a:r>
              <a:rPr lang="en"/>
              <a:t>To autoML tools for machine learning processing</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0" name="Google Shape;10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5" name="Google Shape;1005;p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8" name="Google Shape;1098;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64a2a710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264a2a7109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aaa07527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7" name="Google Shape;1187;g2aaa07527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Largest GenAI Deployment in APAC: Fortune 500 Refinery in Asia</a:t>
            </a:r>
            <a:endParaRPr/>
          </a:p>
          <a:p>
            <a:pPr indent="0" lvl="0" marL="0" rtl="0" algn="l">
              <a:lnSpc>
                <a:spcPct val="100000"/>
              </a:lnSpc>
              <a:spcBef>
                <a:spcPts val="0"/>
              </a:spcBef>
              <a:spcAft>
                <a:spcPts val="0"/>
              </a:spcAft>
              <a:buSzPts val="1100"/>
              <a:buNone/>
            </a:pPr>
            <a:r>
              <a:t/>
            </a:r>
            <a:endParaRPr/>
          </a:p>
        </p:txBody>
      </p:sp>
      <p:sp>
        <p:nvSpPr>
          <p:cNvPr id="1203" name="Google Shape;120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4:notes"/>
          <p:cNvSpPr txBox="1"/>
          <p:nvPr>
            <p:ph idx="1" type="body"/>
          </p:nvPr>
        </p:nvSpPr>
        <p:spPr>
          <a:xfrm>
            <a:off x="685800" y="3993299"/>
            <a:ext cx="5486400" cy="37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11" name="Google Shape;1211;p4:notes"/>
          <p:cNvSpPr/>
          <p:nvPr>
            <p:ph idx="2" type="sldImg"/>
          </p:nvPr>
        </p:nvSpPr>
        <p:spPr>
          <a:xfrm>
            <a:off x="627063" y="630238"/>
            <a:ext cx="5603875" cy="31527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p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ac9fc99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2ac9fc99b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a:t>
            </a:r>
            <a:r>
              <a:rPr lang="en"/>
              <a:t>xpressive language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2" name="Google Shape;12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aaa075277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2aaa075277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 just enterprises, we also have Digital Natives like this e-commerce company in SEA that uses Neo4j for Fraud detection on vendor subsidies.</a:t>
            </a:r>
            <a:endParaRPr/>
          </a:p>
          <a:p>
            <a:pPr indent="-298450" lvl="0" marL="457200" rtl="0" algn="l">
              <a:lnSpc>
                <a:spcPct val="100000"/>
              </a:lnSpc>
              <a:spcBef>
                <a:spcPts val="0"/>
              </a:spcBef>
              <a:spcAft>
                <a:spcPts val="0"/>
              </a:spcAft>
              <a:buSzPts val="1100"/>
              <a:buChar char="-"/>
            </a:pPr>
            <a:r>
              <a:rPr lang="en"/>
              <a:t>We could exceed their latency requirement here by a wider range - achieving it in 10 ms against the expected 500 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a9afb23b39_0_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2a9afb23b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48" name="Google Shape;1248;g2a9afb23b39_0_0: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a9afb23b39_0_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2a9afb23b3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57" name="Google Shape;1257;g2a9afb23b39_0_9: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ad33b7c39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g2ad33b7c39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654fe72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654fe72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54fe726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654fe726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Medium"/>
              <a:ea typeface="Open Sans Medium"/>
              <a:cs typeface="Open Sans Medium"/>
              <a:sym typeface="Open Sa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64921337a6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3" name="Google Shape;753;g264921337a6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p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652c3dd1f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0" name="Google Shape;780;g2652c3dd1f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8" name="Shape 8"/>
        <p:cNvGrpSpPr/>
        <p:nvPr/>
      </p:nvGrpSpPr>
      <p:grpSpPr>
        <a:xfrm>
          <a:off x="0" y="0"/>
          <a:ext cx="0" cy="0"/>
          <a:chOff x="0" y="0"/>
          <a:chExt cx="0" cy="0"/>
        </a:xfrm>
      </p:grpSpPr>
      <p:sp>
        <p:nvSpPr>
          <p:cNvPr id="9" name="Google Shape;9;p55"/>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 name="Google Shape;10;p5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1" name="Google Shape;11;p55"/>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2" name="Google Shape;12;p55"/>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13" name="Google Shape;13;p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14" name="Google Shape;14;p5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75" name="Shape 75"/>
        <p:cNvGrpSpPr/>
        <p:nvPr/>
      </p:nvGrpSpPr>
      <p:grpSpPr>
        <a:xfrm>
          <a:off x="0" y="0"/>
          <a:ext cx="0" cy="0"/>
          <a:chOff x="0" y="0"/>
          <a:chExt cx="0" cy="0"/>
        </a:xfrm>
      </p:grpSpPr>
      <p:sp>
        <p:nvSpPr>
          <p:cNvPr id="76" name="Google Shape;76;p99"/>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9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9" name="Google Shape;79;p99"/>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 name="Google Shape;80;p99"/>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1" name="Google Shape;81;p9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82" name="Google Shape;82;p99"/>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83" name="Google Shape;83;p99"/>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84" name="Google Shape;84;p9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85" name="Google Shape;85;p99"/>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86" name="Shape 86"/>
        <p:cNvGrpSpPr/>
        <p:nvPr/>
      </p:nvGrpSpPr>
      <p:grpSpPr>
        <a:xfrm>
          <a:off x="0" y="0"/>
          <a:ext cx="0" cy="0"/>
          <a:chOff x="0" y="0"/>
          <a:chExt cx="0" cy="0"/>
        </a:xfrm>
      </p:grpSpPr>
      <p:sp>
        <p:nvSpPr>
          <p:cNvPr id="87" name="Google Shape;87;p10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100"/>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10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91" name="Google Shape;91;p10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0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3" name="Google Shape;93;p10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94" name="Google Shape;94;p100"/>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0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6" name="Google Shape;96;p10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00"/>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0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0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00"/>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10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03" name="Shape 103"/>
        <p:cNvGrpSpPr/>
        <p:nvPr/>
      </p:nvGrpSpPr>
      <p:grpSpPr>
        <a:xfrm>
          <a:off x="0" y="0"/>
          <a:ext cx="0" cy="0"/>
          <a:chOff x="0" y="0"/>
          <a:chExt cx="0" cy="0"/>
        </a:xfrm>
      </p:grpSpPr>
      <p:sp>
        <p:nvSpPr>
          <p:cNvPr id="104" name="Google Shape;104;p10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101"/>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0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08" name="Google Shape;108;p101"/>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09" name="Google Shape;109;p101"/>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110" name="Google Shape;110;p10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111" name="Google Shape;111;p101"/>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01"/>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3" name="Google Shape;113;p101"/>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4" name="Google Shape;114;p101"/>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1"/>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6" name="Google Shape;116;p101"/>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7" name="Google Shape;117;p101"/>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1"/>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9" name="Google Shape;119;p101"/>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0" name="Shape 120"/>
        <p:cNvGrpSpPr/>
        <p:nvPr/>
      </p:nvGrpSpPr>
      <p:grpSpPr>
        <a:xfrm>
          <a:off x="0" y="0"/>
          <a:ext cx="0" cy="0"/>
          <a:chOff x="0" y="0"/>
          <a:chExt cx="0" cy="0"/>
        </a:xfrm>
      </p:grpSpPr>
      <p:sp>
        <p:nvSpPr>
          <p:cNvPr id="121" name="Google Shape;121;p10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0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3" name="Google Shape;123;p10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24" name="Google Shape;124;p10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5" name="Google Shape;125;p10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26" name="Google Shape;126;p10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27" name="Shape 127"/>
        <p:cNvGrpSpPr/>
        <p:nvPr/>
      </p:nvGrpSpPr>
      <p:grpSpPr>
        <a:xfrm>
          <a:off x="0" y="0"/>
          <a:ext cx="0" cy="0"/>
          <a:chOff x="0" y="0"/>
          <a:chExt cx="0" cy="0"/>
        </a:xfrm>
      </p:grpSpPr>
      <p:sp>
        <p:nvSpPr>
          <p:cNvPr id="128" name="Google Shape;128;p10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9" name="Google Shape;129;p10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30" name="Google Shape;130;p10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1" name="Google Shape;131;p10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2" name="Google Shape;132;p10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33" name="Shape 133"/>
        <p:cNvGrpSpPr/>
        <p:nvPr/>
      </p:nvGrpSpPr>
      <p:grpSpPr>
        <a:xfrm>
          <a:off x="0" y="0"/>
          <a:ext cx="0" cy="0"/>
          <a:chOff x="0" y="0"/>
          <a:chExt cx="0" cy="0"/>
        </a:xfrm>
      </p:grpSpPr>
      <p:sp>
        <p:nvSpPr>
          <p:cNvPr id="134" name="Google Shape;134;p10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6" name="Google Shape;136;p10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7" name="Google Shape;137;p10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8" name="Google Shape;138;p10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39" name="Shape 139"/>
        <p:cNvGrpSpPr/>
        <p:nvPr/>
      </p:nvGrpSpPr>
      <p:grpSpPr>
        <a:xfrm>
          <a:off x="0" y="0"/>
          <a:ext cx="0" cy="0"/>
          <a:chOff x="0" y="0"/>
          <a:chExt cx="0" cy="0"/>
        </a:xfrm>
      </p:grpSpPr>
      <p:sp>
        <p:nvSpPr>
          <p:cNvPr id="140" name="Google Shape;140;p10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0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2" name="Google Shape;142;p10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43" name="Google Shape;143;p10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44" name="Shape 144"/>
        <p:cNvGrpSpPr/>
        <p:nvPr/>
      </p:nvGrpSpPr>
      <p:grpSpPr>
        <a:xfrm>
          <a:off x="0" y="0"/>
          <a:ext cx="0" cy="0"/>
          <a:chOff x="0" y="0"/>
          <a:chExt cx="0" cy="0"/>
        </a:xfrm>
      </p:grpSpPr>
      <p:sp>
        <p:nvSpPr>
          <p:cNvPr id="145" name="Google Shape;145;p10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6" name="Google Shape;146;p106"/>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47" name="Google Shape;147;p106"/>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148" name="Google Shape;148;p10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149" name="Google Shape;149;p106"/>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0" name="Google Shape;150;p10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51" name="Shape 151"/>
        <p:cNvGrpSpPr/>
        <p:nvPr/>
      </p:nvGrpSpPr>
      <p:grpSpPr>
        <a:xfrm>
          <a:off x="0" y="0"/>
          <a:ext cx="0" cy="0"/>
          <a:chOff x="0" y="0"/>
          <a:chExt cx="0" cy="0"/>
        </a:xfrm>
      </p:grpSpPr>
      <p:sp>
        <p:nvSpPr>
          <p:cNvPr id="152" name="Google Shape;152;p10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3" name="Google Shape;153;p107"/>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54" name="Google Shape;154;p10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155" name="Google Shape;155;p107"/>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156" name="Google Shape;156;p107"/>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2">
    <p:spTree>
      <p:nvGrpSpPr>
        <p:cNvPr id="157" name="Shape 157"/>
        <p:cNvGrpSpPr/>
        <p:nvPr/>
      </p:nvGrpSpPr>
      <p:grpSpPr>
        <a:xfrm>
          <a:off x="0" y="0"/>
          <a:ext cx="0" cy="0"/>
          <a:chOff x="0" y="0"/>
          <a:chExt cx="0" cy="0"/>
        </a:xfrm>
      </p:grpSpPr>
      <p:sp>
        <p:nvSpPr>
          <p:cNvPr id="158" name="Google Shape;158;p10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0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0" name="Google Shape;160;p10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61" name="Google Shape;161;p109"/>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2" name="Google Shape;162;p109"/>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109"/>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4" name="Google Shape;164;p109"/>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5" name="Google Shape;165;p109"/>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109"/>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7" name="Google Shape;167;p109"/>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8" name="Google Shape;168;p10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0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 name="Google Shape;17;p108"/>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69" name="Shape 169"/>
        <p:cNvGrpSpPr/>
        <p:nvPr/>
      </p:nvGrpSpPr>
      <p:grpSpPr>
        <a:xfrm>
          <a:off x="0" y="0"/>
          <a:ext cx="0" cy="0"/>
          <a:chOff x="0" y="0"/>
          <a:chExt cx="0" cy="0"/>
        </a:xfrm>
      </p:grpSpPr>
      <p:sp>
        <p:nvSpPr>
          <p:cNvPr id="170" name="Google Shape;170;p1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1" name="Google Shape;171;p11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72" name="Google Shape;172;p110"/>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3" name="Google Shape;173;p110"/>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110"/>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5" name="Google Shape;175;p110"/>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6" name="Google Shape;176;p110"/>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110"/>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8" name="Google Shape;178;p110"/>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79" name="Google Shape;179;p11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4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45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186" name="Shape 186"/>
        <p:cNvGrpSpPr/>
        <p:nvPr/>
      </p:nvGrpSpPr>
      <p:grpSpPr>
        <a:xfrm>
          <a:off x="0" y="0"/>
          <a:ext cx="0" cy="0"/>
          <a:chOff x="0" y="0"/>
          <a:chExt cx="0" cy="0"/>
        </a:xfrm>
      </p:grpSpPr>
      <p:sp>
        <p:nvSpPr>
          <p:cNvPr id="187" name="Google Shape;187;p462"/>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62"/>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189" name="Google Shape;189;p46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0" name="Google Shape;190;p46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1" name="Google Shape;191;p462"/>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2" name="Google Shape;192;p4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193" name="Google Shape;193;p462"/>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94" name="Google Shape;194;p46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195" name="Shape 195"/>
        <p:cNvGrpSpPr/>
        <p:nvPr/>
      </p:nvGrpSpPr>
      <p:grpSpPr>
        <a:xfrm>
          <a:off x="0" y="0"/>
          <a:ext cx="0" cy="0"/>
          <a:chOff x="0" y="0"/>
          <a:chExt cx="0" cy="0"/>
        </a:xfrm>
      </p:grpSpPr>
      <p:pic>
        <p:nvPicPr>
          <p:cNvPr id="196" name="Google Shape;196;p46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7" name="Google Shape;197;p46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6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99" name="Google Shape;199;p46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0" name="Google Shape;200;p463"/>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01" name="Google Shape;201;p463"/>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02" name="Google Shape;202;p463"/>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203" name="Google Shape;203;p46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04" name="Google Shape;204;p46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205" name="Shape 205"/>
        <p:cNvGrpSpPr/>
        <p:nvPr/>
      </p:nvGrpSpPr>
      <p:grpSpPr>
        <a:xfrm>
          <a:off x="0" y="0"/>
          <a:ext cx="0" cy="0"/>
          <a:chOff x="0" y="0"/>
          <a:chExt cx="0" cy="0"/>
        </a:xfrm>
      </p:grpSpPr>
      <p:sp>
        <p:nvSpPr>
          <p:cNvPr id="206" name="Google Shape;206;p4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464"/>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08" name="Google Shape;208;p46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464"/>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0" name="Google Shape;210;p464"/>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1" name="Google Shape;211;p46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64"/>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13" name="Google Shape;213;p4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214" name="Shape 214"/>
        <p:cNvGrpSpPr/>
        <p:nvPr/>
      </p:nvGrpSpPr>
      <p:grpSpPr>
        <a:xfrm>
          <a:off x="0" y="0"/>
          <a:ext cx="0" cy="0"/>
          <a:chOff x="0" y="0"/>
          <a:chExt cx="0" cy="0"/>
        </a:xfrm>
      </p:grpSpPr>
      <p:sp>
        <p:nvSpPr>
          <p:cNvPr id="215" name="Google Shape;215;p4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6" name="Google Shape;216;p46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17" name="Google Shape;217;p46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8" name="Google Shape;218;p46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9" name="Google Shape;219;p46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20" name="Google Shape;220;p46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1" name="Google Shape;221;p46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466"/>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5" name="Google Shape;225;p4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26" name="Google Shape;226;p46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227" name="Google Shape;227;p4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228" name="Shape 228"/>
        <p:cNvGrpSpPr/>
        <p:nvPr/>
      </p:nvGrpSpPr>
      <p:grpSpPr>
        <a:xfrm>
          <a:off x="0" y="0"/>
          <a:ext cx="0" cy="0"/>
          <a:chOff x="0" y="0"/>
          <a:chExt cx="0" cy="0"/>
        </a:xfrm>
      </p:grpSpPr>
      <p:sp>
        <p:nvSpPr>
          <p:cNvPr id="229" name="Google Shape;229;p467"/>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1" name="Google Shape;231;p46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32" name="Google Shape;232;p46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3" name="Google Shape;233;p467"/>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4" name="Google Shape;234;p46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35" name="Google Shape;235;p46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36" name="Google Shape;236;p467"/>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37" name="Google Shape;237;p46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238" name="Shape 238"/>
        <p:cNvGrpSpPr/>
        <p:nvPr/>
      </p:nvGrpSpPr>
      <p:grpSpPr>
        <a:xfrm>
          <a:off x="0" y="0"/>
          <a:ext cx="0" cy="0"/>
          <a:chOff x="0" y="0"/>
          <a:chExt cx="0" cy="0"/>
        </a:xfrm>
      </p:grpSpPr>
      <p:sp>
        <p:nvSpPr>
          <p:cNvPr id="239" name="Google Shape;239;p468"/>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6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1" name="Google Shape;241;p46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42" name="Google Shape;242;p468"/>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3" name="Google Shape;243;p468"/>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4" name="Google Shape;244;p46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45" name="Google Shape;245;p468"/>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46" name="Google Shape;246;p468"/>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47" name="Google Shape;247;p46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48" name="Google Shape;248;p468"/>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249" name="Shape 249"/>
        <p:cNvGrpSpPr/>
        <p:nvPr/>
      </p:nvGrpSpPr>
      <p:grpSpPr>
        <a:xfrm>
          <a:off x="0" y="0"/>
          <a:ext cx="0" cy="0"/>
          <a:chOff x="0" y="0"/>
          <a:chExt cx="0" cy="0"/>
        </a:xfrm>
      </p:grpSpPr>
      <p:sp>
        <p:nvSpPr>
          <p:cNvPr id="250" name="Google Shape;250;p4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1" name="Google Shape;251;p469"/>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53" name="Google Shape;253;p46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54" name="Google Shape;254;p469"/>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5" name="Google Shape;255;p469"/>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256" name="Google Shape;256;p46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57" name="Google Shape;257;p469"/>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69"/>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9" name="Google Shape;259;p469"/>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0" name="Google Shape;260;p469"/>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9"/>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2" name="Google Shape;262;p469"/>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3" name="Google Shape;263;p469"/>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69"/>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469"/>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8" name="Shape 18"/>
        <p:cNvGrpSpPr/>
        <p:nvPr/>
      </p:nvGrpSpPr>
      <p:grpSpPr>
        <a:xfrm>
          <a:off x="0" y="0"/>
          <a:ext cx="0" cy="0"/>
          <a:chOff x="0" y="0"/>
          <a:chExt cx="0" cy="0"/>
        </a:xfrm>
      </p:grpSpPr>
      <p:sp>
        <p:nvSpPr>
          <p:cNvPr id="19" name="Google Shape;19;p9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 name="Google Shape;20;p9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 name="Google Shape;21;p9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2" name="Google Shape;22;p9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23" name="Google Shape;23;p9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266" name="Shape 266"/>
        <p:cNvGrpSpPr/>
        <p:nvPr/>
      </p:nvGrpSpPr>
      <p:grpSpPr>
        <a:xfrm>
          <a:off x="0" y="0"/>
          <a:ext cx="0" cy="0"/>
          <a:chOff x="0" y="0"/>
          <a:chExt cx="0" cy="0"/>
        </a:xfrm>
      </p:grpSpPr>
      <p:sp>
        <p:nvSpPr>
          <p:cNvPr id="267" name="Google Shape;267;p47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8" name="Google Shape;268;p470"/>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7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0" name="Google Shape;270;p47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71" name="Google Shape;271;p47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2" name="Google Shape;272;p47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273" name="Google Shape;273;p47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74" name="Google Shape;274;p470"/>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7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6" name="Google Shape;276;p47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77" name="Google Shape;277;p470"/>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7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9" name="Google Shape;279;p47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80" name="Google Shape;280;p470"/>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7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82" name="Google Shape;282;p47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283" name="Shape 283"/>
        <p:cNvGrpSpPr/>
        <p:nvPr/>
      </p:nvGrpSpPr>
      <p:grpSpPr>
        <a:xfrm>
          <a:off x="0" y="0"/>
          <a:ext cx="0" cy="0"/>
          <a:chOff x="0" y="0"/>
          <a:chExt cx="0" cy="0"/>
        </a:xfrm>
      </p:grpSpPr>
      <p:sp>
        <p:nvSpPr>
          <p:cNvPr id="284" name="Google Shape;284;p47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6" name="Google Shape;286;p47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87" name="Google Shape;287;p47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8" name="Google Shape;288;p47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89" name="Google Shape;289;p47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290" name="Shape 290"/>
        <p:cNvGrpSpPr/>
        <p:nvPr/>
      </p:nvGrpSpPr>
      <p:grpSpPr>
        <a:xfrm>
          <a:off x="0" y="0"/>
          <a:ext cx="0" cy="0"/>
          <a:chOff x="0" y="0"/>
          <a:chExt cx="0" cy="0"/>
        </a:xfrm>
      </p:grpSpPr>
      <p:sp>
        <p:nvSpPr>
          <p:cNvPr id="291" name="Google Shape;291;p47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92" name="Google Shape;292;p47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3" name="Google Shape;293;p47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4" name="Google Shape;294;p47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95" name="Google Shape;295;p47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296" name="Shape 296"/>
        <p:cNvGrpSpPr/>
        <p:nvPr/>
      </p:nvGrpSpPr>
      <p:grpSpPr>
        <a:xfrm>
          <a:off x="0" y="0"/>
          <a:ext cx="0" cy="0"/>
          <a:chOff x="0" y="0"/>
          <a:chExt cx="0" cy="0"/>
        </a:xfrm>
      </p:grpSpPr>
      <p:sp>
        <p:nvSpPr>
          <p:cNvPr id="297" name="Google Shape;297;p473"/>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7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47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0" name="Google Shape;300;p47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1" name="Google Shape;301;p47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302" name="Shape 302"/>
        <p:cNvGrpSpPr/>
        <p:nvPr/>
      </p:nvGrpSpPr>
      <p:grpSpPr>
        <a:xfrm>
          <a:off x="0" y="0"/>
          <a:ext cx="0" cy="0"/>
          <a:chOff x="0" y="0"/>
          <a:chExt cx="0" cy="0"/>
        </a:xfrm>
      </p:grpSpPr>
      <p:sp>
        <p:nvSpPr>
          <p:cNvPr id="303" name="Google Shape;303;p47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47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5" name="Google Shape;305;p47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6" name="Google Shape;306;p47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307" name="Shape 307"/>
        <p:cNvGrpSpPr/>
        <p:nvPr/>
      </p:nvGrpSpPr>
      <p:grpSpPr>
        <a:xfrm>
          <a:off x="0" y="0"/>
          <a:ext cx="0" cy="0"/>
          <a:chOff x="0" y="0"/>
          <a:chExt cx="0" cy="0"/>
        </a:xfrm>
      </p:grpSpPr>
      <p:sp>
        <p:nvSpPr>
          <p:cNvPr id="308" name="Google Shape;308;p47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9" name="Google Shape;309;p47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310" name="Google Shape;310;p475"/>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311" name="Google Shape;311;p47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312" name="Google Shape;312;p475"/>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13" name="Google Shape;313;p47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314" name="Shape 314"/>
        <p:cNvGrpSpPr/>
        <p:nvPr/>
      </p:nvGrpSpPr>
      <p:grpSpPr>
        <a:xfrm>
          <a:off x="0" y="0"/>
          <a:ext cx="0" cy="0"/>
          <a:chOff x="0" y="0"/>
          <a:chExt cx="0" cy="0"/>
        </a:xfrm>
      </p:grpSpPr>
      <p:sp>
        <p:nvSpPr>
          <p:cNvPr id="315" name="Google Shape;315;p4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476"/>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317" name="Google Shape;317;p47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318" name="Google Shape;318;p476"/>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319" name="Google Shape;319;p476"/>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320" name="Shape 320"/>
        <p:cNvGrpSpPr/>
        <p:nvPr/>
      </p:nvGrpSpPr>
      <p:grpSpPr>
        <a:xfrm>
          <a:off x="0" y="0"/>
          <a:ext cx="0" cy="0"/>
          <a:chOff x="0" y="0"/>
          <a:chExt cx="0" cy="0"/>
        </a:xfrm>
      </p:grpSpPr>
      <p:sp>
        <p:nvSpPr>
          <p:cNvPr id="321" name="Google Shape;321;p47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7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3" name="Google Shape;323;p4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24" name="Google Shape;324;p477"/>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5" name="Google Shape;325;p477"/>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77"/>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7" name="Google Shape;327;p477"/>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8" name="Google Shape;328;p477"/>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477"/>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0" name="Google Shape;330;p477"/>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31" name="Google Shape;331;p4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332" name="Shape 332"/>
        <p:cNvGrpSpPr/>
        <p:nvPr/>
      </p:nvGrpSpPr>
      <p:grpSpPr>
        <a:xfrm>
          <a:off x="0" y="0"/>
          <a:ext cx="0" cy="0"/>
          <a:chOff x="0" y="0"/>
          <a:chExt cx="0" cy="0"/>
        </a:xfrm>
      </p:grpSpPr>
      <p:sp>
        <p:nvSpPr>
          <p:cNvPr id="333" name="Google Shape;333;p47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34" name="Google Shape;334;p47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35" name="Google Shape;335;p478"/>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6" name="Google Shape;336;p478"/>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478"/>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8" name="Google Shape;338;p478"/>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9" name="Google Shape;339;p478"/>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 name="Google Shape;340;p478"/>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41" name="Google Shape;341;p478"/>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42" name="Google Shape;342;p47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2">
  <p:cSld name="Media (Without Graph) 2">
    <p:spTree>
      <p:nvGrpSpPr>
        <p:cNvPr id="343" name="Shape 343"/>
        <p:cNvGrpSpPr/>
        <p:nvPr/>
      </p:nvGrpSpPr>
      <p:grpSpPr>
        <a:xfrm>
          <a:off x="0" y="0"/>
          <a:ext cx="0" cy="0"/>
          <a:chOff x="0" y="0"/>
          <a:chExt cx="0" cy="0"/>
        </a:xfrm>
      </p:grpSpPr>
      <p:sp>
        <p:nvSpPr>
          <p:cNvPr id="344" name="Google Shape;344;p47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7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46" name="Google Shape;346;p47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7" name="Google Shape;347;p47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48" name="Google Shape;348;p47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4" name="Shape 24"/>
        <p:cNvGrpSpPr/>
        <p:nvPr/>
      </p:nvGrpSpPr>
      <p:grpSpPr>
        <a:xfrm>
          <a:off x="0" y="0"/>
          <a:ext cx="0" cy="0"/>
          <a:chOff x="0" y="0"/>
          <a:chExt cx="0" cy="0"/>
        </a:xfrm>
      </p:grpSpPr>
      <p:sp>
        <p:nvSpPr>
          <p:cNvPr id="25" name="Google Shape;25;p9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3"/>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7" name="Google Shape;27;p9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 name="Google Shape;28;p9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 name="Google Shape;29;p9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 name="Google Shape;30;p9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1" name="Google Shape;31;p93"/>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2" name="Google Shape;32;p9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1">
  <p:cSld name="Split Thirds - Bullets 1">
    <p:spTree>
      <p:nvGrpSpPr>
        <p:cNvPr id="349" name="Shape 349"/>
        <p:cNvGrpSpPr/>
        <p:nvPr/>
      </p:nvGrpSpPr>
      <p:grpSpPr>
        <a:xfrm>
          <a:off x="0" y="0"/>
          <a:ext cx="0" cy="0"/>
          <a:chOff x="0" y="0"/>
          <a:chExt cx="0" cy="0"/>
        </a:xfrm>
      </p:grpSpPr>
      <p:sp>
        <p:nvSpPr>
          <p:cNvPr id="350" name="Google Shape;350;p48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8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2" name="Google Shape;352;p48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3" name="Google Shape;353;p48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54" name="Google Shape;354;p48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2022 Neo4j, Inc. All rights reserved.</a:t>
            </a:r>
            <a:endParaRPr b="0" i="0" sz="700" u="none" cap="none" strike="noStrike">
              <a:solidFill>
                <a:schemeClr val="lt1"/>
              </a:solidFill>
              <a:latin typeface="Nunito Sans"/>
              <a:ea typeface="Nunito Sans"/>
              <a:cs typeface="Nunito Sans"/>
              <a:sym typeface="Nunito Sans"/>
            </a:endParaRPr>
          </a:p>
        </p:txBody>
      </p:sp>
      <p:sp>
        <p:nvSpPr>
          <p:cNvPr id="355" name="Google Shape;355;p48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56" name="Google Shape;356;p480"/>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357" name="Google Shape;357;p48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one col dark deco">
  <p:cSld name="TITLE_AND_BODY_1_2_1">
    <p:bg>
      <p:bgPr>
        <a:solidFill>
          <a:schemeClr val="accent2"/>
        </a:solidFill>
      </p:bgPr>
    </p:bg>
    <p:spTree>
      <p:nvGrpSpPr>
        <p:cNvPr id="358" name="Shape 358"/>
        <p:cNvGrpSpPr/>
        <p:nvPr/>
      </p:nvGrpSpPr>
      <p:grpSpPr>
        <a:xfrm>
          <a:off x="0" y="0"/>
          <a:ext cx="0" cy="0"/>
          <a:chOff x="0" y="0"/>
          <a:chExt cx="0" cy="0"/>
        </a:xfrm>
      </p:grpSpPr>
      <p:sp>
        <p:nvSpPr>
          <p:cNvPr id="359" name="Google Shape;359;g264921337a6_0_274"/>
          <p:cNvSpPr/>
          <p:nvPr/>
        </p:nvSpPr>
        <p:spPr>
          <a:xfrm rot="1793545">
            <a:off x="4426827" y="-1288239"/>
            <a:ext cx="754482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64921337a6_0_274"/>
          <p:cNvSpPr/>
          <p:nvPr/>
        </p:nvSpPr>
        <p:spPr>
          <a:xfrm>
            <a:off x="8367100" y="-47700"/>
            <a:ext cx="1116000" cy="269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264921337a6_0_274"/>
          <p:cNvSpPr/>
          <p:nvPr/>
        </p:nvSpPr>
        <p:spPr>
          <a:xfrm rot="1793710">
            <a:off x="-4105351" y="3244235"/>
            <a:ext cx="754483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64921337a6_0_274"/>
          <p:cNvSpPr txBox="1"/>
          <p:nvPr>
            <p:ph type="title"/>
          </p:nvPr>
        </p:nvSpPr>
        <p:spPr>
          <a:xfrm>
            <a:off x="365750" y="274325"/>
            <a:ext cx="8412600" cy="54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Public Sans SemiBold"/>
              <a:buChar char="●"/>
              <a:defRPr b="0" i="0" sz="1400" u="none" cap="none" strike="noStrike">
                <a:solidFill>
                  <a:srgbClr val="FFFFFF"/>
                </a:solidFill>
                <a:latin typeface="Public Sans SemiBold"/>
                <a:ea typeface="Public Sans SemiBold"/>
                <a:cs typeface="Public Sans SemiBold"/>
                <a:sym typeface="Public Sans SemiBold"/>
              </a:defRPr>
            </a:lvl1pPr>
            <a:lvl2pPr lvl="1"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3" name="Google Shape;363;g264921337a6_0_274"/>
          <p:cNvSpPr txBox="1"/>
          <p:nvPr>
            <p:ph idx="1" type="body"/>
          </p:nvPr>
        </p:nvSpPr>
        <p:spPr>
          <a:xfrm>
            <a:off x="365750" y="1188725"/>
            <a:ext cx="8046600" cy="34308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4" name="Google Shape;364;g264921337a6_0_274"/>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365" name="Google Shape;365;g264921337a6_0_274"/>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749">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368" name="Shape 368"/>
        <p:cNvGrpSpPr/>
        <p:nvPr/>
      </p:nvGrpSpPr>
      <p:grpSpPr>
        <a:xfrm>
          <a:off x="0" y="0"/>
          <a:ext cx="0" cy="0"/>
          <a:chOff x="0" y="0"/>
          <a:chExt cx="0" cy="0"/>
        </a:xfrm>
      </p:grpSpPr>
      <p:sp>
        <p:nvSpPr>
          <p:cNvPr id="369" name="Google Shape;369;p169"/>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370" name="Google Shape;370;p1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1" name="Google Shape;371;p169"/>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72" name="Google Shape;372;p169"/>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73" name="Google Shape;373;p16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374" name="Shape 374"/>
        <p:cNvGrpSpPr/>
        <p:nvPr/>
      </p:nvGrpSpPr>
      <p:grpSpPr>
        <a:xfrm>
          <a:off x="0" y="0"/>
          <a:ext cx="0" cy="0"/>
          <a:chOff x="0" y="0"/>
          <a:chExt cx="0" cy="0"/>
        </a:xfrm>
      </p:grpSpPr>
      <p:sp>
        <p:nvSpPr>
          <p:cNvPr id="375" name="Google Shape;375;p170"/>
          <p:cNvSpPr txBox="1"/>
          <p:nvPr>
            <p:ph idx="12" type="sldNum"/>
          </p:nvPr>
        </p:nvSpPr>
        <p:spPr>
          <a:xfrm>
            <a:off x="98020" y="4755512"/>
            <a:ext cx="428700" cy="274500"/>
          </a:xfrm>
          <a:prstGeom prst="rect">
            <a:avLst/>
          </a:prstGeom>
          <a:noFill/>
          <a:ln>
            <a:noFill/>
          </a:ln>
        </p:spPr>
        <p:txBody>
          <a:bodyPr anchorCtr="0" anchor="ctr" bIns="0" lIns="91425" spcFirstLastPara="1" rIns="91425" wrap="square" tIns="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id="376" name="Google Shape;376;p170"/>
          <p:cNvPicPr preferRelativeResize="0"/>
          <p:nvPr/>
        </p:nvPicPr>
        <p:blipFill rotWithShape="1">
          <a:blip r:embed="rId2">
            <a:alphaModFix/>
          </a:blip>
          <a:srcRect b="0" l="0" r="0" t="0"/>
          <a:stretch/>
        </p:blipFill>
        <p:spPr>
          <a:xfrm>
            <a:off x="-9407" y="5039556"/>
            <a:ext cx="9162289" cy="120743"/>
          </a:xfrm>
          <a:prstGeom prst="rect">
            <a:avLst/>
          </a:prstGeom>
          <a:noFill/>
          <a:ln>
            <a:noFill/>
          </a:ln>
        </p:spPr>
      </p:pic>
      <p:sp>
        <p:nvSpPr>
          <p:cNvPr id="377" name="Google Shape;377;p170"/>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3D3D3D"/>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neo4j_logo_gray.png" id="378" name="Google Shape;378;p170"/>
          <p:cNvPicPr preferRelativeResize="0"/>
          <p:nvPr/>
        </p:nvPicPr>
        <p:blipFill rotWithShape="1">
          <a:blip r:embed="rId3">
            <a:alphaModFix/>
          </a:blip>
          <a:srcRect b="7475" l="0" r="0" t="7475"/>
          <a:stretch/>
        </p:blipFill>
        <p:spPr>
          <a:xfrm>
            <a:off x="8524176" y="4814722"/>
            <a:ext cx="513600" cy="174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2" name="Shape 382"/>
        <p:cNvGrpSpPr/>
        <p:nvPr/>
      </p:nvGrpSpPr>
      <p:grpSpPr>
        <a:xfrm>
          <a:off x="0" y="0"/>
          <a:ext cx="0" cy="0"/>
          <a:chOff x="0" y="0"/>
          <a:chExt cx="0" cy="0"/>
        </a:xfrm>
      </p:grpSpPr>
      <p:sp>
        <p:nvSpPr>
          <p:cNvPr id="383" name="Google Shape;383;p14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14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385" name="Shape 385"/>
        <p:cNvGrpSpPr/>
        <p:nvPr/>
      </p:nvGrpSpPr>
      <p:grpSpPr>
        <a:xfrm>
          <a:off x="0" y="0"/>
          <a:ext cx="0" cy="0"/>
          <a:chOff x="0" y="0"/>
          <a:chExt cx="0" cy="0"/>
        </a:xfrm>
      </p:grpSpPr>
      <p:sp>
        <p:nvSpPr>
          <p:cNvPr id="386" name="Google Shape;386;p7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7" name="Google Shape;387;p7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8" name="Google Shape;388;p77"/>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89" name="Google Shape;389;p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390" name="Google Shape;390;p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391" name="Shape 391"/>
        <p:cNvGrpSpPr/>
        <p:nvPr/>
      </p:nvGrpSpPr>
      <p:grpSpPr>
        <a:xfrm>
          <a:off x="0" y="0"/>
          <a:ext cx="0" cy="0"/>
          <a:chOff x="0" y="0"/>
          <a:chExt cx="0" cy="0"/>
        </a:xfrm>
      </p:grpSpPr>
      <p:sp>
        <p:nvSpPr>
          <p:cNvPr id="392" name="Google Shape;392;p12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394" name="Google Shape;394;p12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95" name="Google Shape;395;p12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96" name="Google Shape;396;p12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97" name="Google Shape;397;p12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98" name="Google Shape;398;p12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99" name="Google Shape;399;p1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400" name="Shape 400"/>
        <p:cNvGrpSpPr/>
        <p:nvPr/>
      </p:nvGrpSpPr>
      <p:grpSpPr>
        <a:xfrm>
          <a:off x="0" y="0"/>
          <a:ext cx="0" cy="0"/>
          <a:chOff x="0" y="0"/>
          <a:chExt cx="0" cy="0"/>
        </a:xfrm>
      </p:grpSpPr>
      <p:pic>
        <p:nvPicPr>
          <p:cNvPr id="401" name="Google Shape;401;p13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02" name="Google Shape;402;p13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3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04" name="Google Shape;404;p13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5" name="Google Shape;405;p13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06" name="Google Shape;406;p13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7" name="Google Shape;407;p13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08" name="Google Shape;408;p13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09" name="Google Shape;409;p13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10" name="Shape 410"/>
        <p:cNvGrpSpPr/>
        <p:nvPr/>
      </p:nvGrpSpPr>
      <p:grpSpPr>
        <a:xfrm>
          <a:off x="0" y="0"/>
          <a:ext cx="0" cy="0"/>
          <a:chOff x="0" y="0"/>
          <a:chExt cx="0" cy="0"/>
        </a:xfrm>
      </p:grpSpPr>
      <p:sp>
        <p:nvSpPr>
          <p:cNvPr id="411" name="Google Shape;411;p1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12" name="Google Shape;412;p13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13" name="Google Shape;413;p13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14" name="Google Shape;414;p13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5" name="Google Shape;415;p13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6" name="Google Shape;416;p13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18" name="Google Shape;418;p13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3" name="Shape 33"/>
        <p:cNvGrpSpPr/>
        <p:nvPr/>
      </p:nvGrpSpPr>
      <p:grpSpPr>
        <a:xfrm>
          <a:off x="0" y="0"/>
          <a:ext cx="0" cy="0"/>
          <a:chOff x="0" y="0"/>
          <a:chExt cx="0" cy="0"/>
        </a:xfrm>
      </p:grpSpPr>
      <p:pic>
        <p:nvPicPr>
          <p:cNvPr id="34" name="Google Shape;34;p9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 name="Google Shape;35;p94"/>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4"/>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94"/>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94"/>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9" name="Google Shape;39;p94"/>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 name="Google Shape;40;p94"/>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1" name="Google Shape;41;p9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2" name="Google Shape;42;p9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419" name="Shape 419"/>
        <p:cNvGrpSpPr/>
        <p:nvPr/>
      </p:nvGrpSpPr>
      <p:grpSpPr>
        <a:xfrm>
          <a:off x="0" y="0"/>
          <a:ext cx="0" cy="0"/>
          <a:chOff x="0" y="0"/>
          <a:chExt cx="0" cy="0"/>
        </a:xfrm>
      </p:grpSpPr>
      <p:sp>
        <p:nvSpPr>
          <p:cNvPr id="420" name="Google Shape;420;p1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21" name="Google Shape;421;p13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22" name="Google Shape;422;p13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3" name="Google Shape;423;p13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4" name="Google Shape;424;p13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5" name="Google Shape;425;p13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13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427" name="Shape 427"/>
        <p:cNvGrpSpPr/>
        <p:nvPr/>
      </p:nvGrpSpPr>
      <p:grpSpPr>
        <a:xfrm>
          <a:off x="0" y="0"/>
          <a:ext cx="0" cy="0"/>
          <a:chOff x="0" y="0"/>
          <a:chExt cx="0" cy="0"/>
        </a:xfrm>
      </p:grpSpPr>
      <p:sp>
        <p:nvSpPr>
          <p:cNvPr id="428" name="Google Shape;428;p13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9" name="Google Shape;429;p13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0" name="Google Shape;430;p13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431" name="Google Shape;431;p13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432" name="Shape 432"/>
        <p:cNvGrpSpPr/>
        <p:nvPr/>
      </p:nvGrpSpPr>
      <p:grpSpPr>
        <a:xfrm>
          <a:off x="0" y="0"/>
          <a:ext cx="0" cy="0"/>
          <a:chOff x="0" y="0"/>
          <a:chExt cx="0" cy="0"/>
        </a:xfrm>
      </p:grpSpPr>
      <p:sp>
        <p:nvSpPr>
          <p:cNvPr id="433" name="Google Shape;433;p13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5" name="Google Shape;435;p13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6" name="Google Shape;436;p13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7" name="Google Shape;437;p13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8" name="Google Shape;438;p13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39" name="Google Shape;439;p13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40" name="Google Shape;440;p13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41" name="Google Shape;441;p13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442" name="Shape 442"/>
        <p:cNvGrpSpPr/>
        <p:nvPr/>
      </p:nvGrpSpPr>
      <p:grpSpPr>
        <a:xfrm>
          <a:off x="0" y="0"/>
          <a:ext cx="0" cy="0"/>
          <a:chOff x="0" y="0"/>
          <a:chExt cx="0" cy="0"/>
        </a:xfrm>
      </p:grpSpPr>
      <p:sp>
        <p:nvSpPr>
          <p:cNvPr id="443" name="Google Shape;443;p13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5" name="Google Shape;445;p13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46" name="Google Shape;446;p13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7" name="Google Shape;447;p13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8" name="Google Shape;448;p13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49" name="Google Shape;449;p13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50" name="Google Shape;450;p13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51" name="Google Shape;451;p13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52" name="Google Shape;452;p13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453" name="Shape 453"/>
        <p:cNvGrpSpPr/>
        <p:nvPr/>
      </p:nvGrpSpPr>
      <p:grpSpPr>
        <a:xfrm>
          <a:off x="0" y="0"/>
          <a:ext cx="0" cy="0"/>
          <a:chOff x="0" y="0"/>
          <a:chExt cx="0" cy="0"/>
        </a:xfrm>
      </p:grpSpPr>
      <p:sp>
        <p:nvSpPr>
          <p:cNvPr id="454" name="Google Shape;454;p13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55" name="Google Shape;455;p13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57" name="Google Shape;457;p13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58" name="Google Shape;458;p13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59" name="Google Shape;459;p13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460" name="Google Shape;460;p13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61" name="Google Shape;461;p13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3" name="Google Shape;463;p13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4" name="Google Shape;464;p13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3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6" name="Google Shape;466;p13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7" name="Google Shape;467;p13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9" name="Google Shape;469;p13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470" name="Shape 470"/>
        <p:cNvGrpSpPr/>
        <p:nvPr/>
      </p:nvGrpSpPr>
      <p:grpSpPr>
        <a:xfrm>
          <a:off x="0" y="0"/>
          <a:ext cx="0" cy="0"/>
          <a:chOff x="0" y="0"/>
          <a:chExt cx="0" cy="0"/>
        </a:xfrm>
      </p:grpSpPr>
      <p:sp>
        <p:nvSpPr>
          <p:cNvPr id="471" name="Google Shape;471;p13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2" name="Google Shape;472;p13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74" name="Google Shape;474;p13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75" name="Google Shape;475;p13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76" name="Google Shape;476;p13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477" name="Google Shape;477;p13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78" name="Google Shape;478;p13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0" name="Google Shape;480;p13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1" name="Google Shape;481;p13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3" name="Google Shape;483;p13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4" name="Google Shape;484;p13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6" name="Google Shape;486;p13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487" name="Shape 487"/>
        <p:cNvGrpSpPr/>
        <p:nvPr/>
      </p:nvGrpSpPr>
      <p:grpSpPr>
        <a:xfrm>
          <a:off x="0" y="0"/>
          <a:ext cx="0" cy="0"/>
          <a:chOff x="0" y="0"/>
          <a:chExt cx="0" cy="0"/>
        </a:xfrm>
      </p:grpSpPr>
      <p:sp>
        <p:nvSpPr>
          <p:cNvPr id="488" name="Google Shape;488;p13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0" name="Google Shape;490;p13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1" name="Google Shape;491;p13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2" name="Google Shape;492;p13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3" name="Google Shape;493;p13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494" name="Shape 494"/>
        <p:cNvGrpSpPr/>
        <p:nvPr/>
      </p:nvGrpSpPr>
      <p:grpSpPr>
        <a:xfrm>
          <a:off x="0" y="0"/>
          <a:ext cx="0" cy="0"/>
          <a:chOff x="0" y="0"/>
          <a:chExt cx="0" cy="0"/>
        </a:xfrm>
      </p:grpSpPr>
      <p:sp>
        <p:nvSpPr>
          <p:cNvPr id="495" name="Google Shape;495;p13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6" name="Google Shape;496;p13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7" name="Google Shape;497;p13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8" name="Google Shape;498;p13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9" name="Google Shape;499;p13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500" name="Shape 500"/>
        <p:cNvGrpSpPr/>
        <p:nvPr/>
      </p:nvGrpSpPr>
      <p:grpSpPr>
        <a:xfrm>
          <a:off x="0" y="0"/>
          <a:ext cx="0" cy="0"/>
          <a:chOff x="0" y="0"/>
          <a:chExt cx="0" cy="0"/>
        </a:xfrm>
      </p:grpSpPr>
      <p:sp>
        <p:nvSpPr>
          <p:cNvPr id="501" name="Google Shape;501;p14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3" name="Google Shape;503;p14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4" name="Google Shape;504;p14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05" name="Google Shape;505;p14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506" name="Shape 506"/>
        <p:cNvGrpSpPr/>
        <p:nvPr/>
      </p:nvGrpSpPr>
      <p:grpSpPr>
        <a:xfrm>
          <a:off x="0" y="0"/>
          <a:ext cx="0" cy="0"/>
          <a:chOff x="0" y="0"/>
          <a:chExt cx="0" cy="0"/>
        </a:xfrm>
      </p:grpSpPr>
      <p:sp>
        <p:nvSpPr>
          <p:cNvPr id="507" name="Google Shape;507;p14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8" name="Google Shape;508;p14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9" name="Google Shape;509;p14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10" name="Google Shape;510;p14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3" name="Shape 43"/>
        <p:cNvGrpSpPr/>
        <p:nvPr/>
      </p:nvGrpSpPr>
      <p:grpSpPr>
        <a:xfrm>
          <a:off x="0" y="0"/>
          <a:ext cx="0" cy="0"/>
          <a:chOff x="0" y="0"/>
          <a:chExt cx="0" cy="0"/>
        </a:xfrm>
      </p:grpSpPr>
      <p:sp>
        <p:nvSpPr>
          <p:cNvPr id="44" name="Google Shape;44;p9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9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6" name="Google Shape;46;p9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 name="Google Shape;47;p9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8" name="Google Shape;48;p9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9" name="Google Shape;49;p9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9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511" name="Shape 511"/>
        <p:cNvGrpSpPr/>
        <p:nvPr/>
      </p:nvGrpSpPr>
      <p:grpSpPr>
        <a:xfrm>
          <a:off x="0" y="0"/>
          <a:ext cx="0" cy="0"/>
          <a:chOff x="0" y="0"/>
          <a:chExt cx="0" cy="0"/>
        </a:xfrm>
      </p:grpSpPr>
      <p:sp>
        <p:nvSpPr>
          <p:cNvPr id="512" name="Google Shape;512;p14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3" name="Google Shape;513;p14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14" name="Google Shape;514;p14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515" name="Google Shape;515;p14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516" name="Google Shape;516;p14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17" name="Google Shape;517;p14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518" name="Shape 518"/>
        <p:cNvGrpSpPr/>
        <p:nvPr/>
      </p:nvGrpSpPr>
      <p:grpSpPr>
        <a:xfrm>
          <a:off x="0" y="0"/>
          <a:ext cx="0" cy="0"/>
          <a:chOff x="0" y="0"/>
          <a:chExt cx="0" cy="0"/>
        </a:xfrm>
      </p:grpSpPr>
      <p:sp>
        <p:nvSpPr>
          <p:cNvPr id="519" name="Google Shape;519;p14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4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21" name="Google Shape;521;p14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22" name="Google Shape;522;p144"/>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3" name="Google Shape;523;p144"/>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 name="Google Shape;524;p144"/>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5" name="Google Shape;525;p144"/>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6" name="Google Shape;526;p144"/>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7" name="Google Shape;527;p144"/>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8" name="Google Shape;528;p144"/>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9" name="Google Shape;529;p14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530" name="Shape 530"/>
        <p:cNvGrpSpPr/>
        <p:nvPr/>
      </p:nvGrpSpPr>
      <p:grpSpPr>
        <a:xfrm>
          <a:off x="0" y="0"/>
          <a:ext cx="0" cy="0"/>
          <a:chOff x="0" y="0"/>
          <a:chExt cx="0" cy="0"/>
        </a:xfrm>
      </p:grpSpPr>
      <p:sp>
        <p:nvSpPr>
          <p:cNvPr id="531" name="Google Shape;531;p14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2" name="Google Shape;532;p14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33" name="Google Shape;533;p14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4" name="Google Shape;534;p14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14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6" name="Google Shape;536;p14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7" name="Google Shape;537;p14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8" name="Google Shape;538;p14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9" name="Google Shape;539;p14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0" name="Google Shape;540;p14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4" name="Shape 544"/>
        <p:cNvGrpSpPr/>
        <p:nvPr/>
      </p:nvGrpSpPr>
      <p:grpSpPr>
        <a:xfrm>
          <a:off x="0" y="0"/>
          <a:ext cx="0" cy="0"/>
          <a:chOff x="0" y="0"/>
          <a:chExt cx="0" cy="0"/>
        </a:xfrm>
      </p:grpSpPr>
      <p:sp>
        <p:nvSpPr>
          <p:cNvPr id="545" name="Google Shape;545;p1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46" name="Google Shape;546;p1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2">
    <p:spTree>
      <p:nvGrpSpPr>
        <p:cNvPr id="547" name="Shape 547"/>
        <p:cNvGrpSpPr/>
        <p:nvPr/>
      </p:nvGrpSpPr>
      <p:grpSpPr>
        <a:xfrm>
          <a:off x="0" y="0"/>
          <a:ext cx="0" cy="0"/>
          <a:chOff x="0" y="0"/>
          <a:chExt cx="0" cy="0"/>
        </a:xfrm>
      </p:grpSpPr>
      <p:sp>
        <p:nvSpPr>
          <p:cNvPr id="548" name="Google Shape;548;g2aaa0752774_0_280"/>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9" name="Google Shape;549;g2aaa0752774_0_280"/>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pic>
        <p:nvPicPr>
          <p:cNvPr id="550" name="Google Shape;550;g2aaa0752774_0_28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91a2ca864ee2f2e7">
  <p:cSld name="BLANK_91a2ca864ee2f2e7">
    <p:spTree>
      <p:nvGrpSpPr>
        <p:cNvPr id="551" name="Shape 551"/>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552" name="Shape 552"/>
        <p:cNvGrpSpPr/>
        <p:nvPr/>
      </p:nvGrpSpPr>
      <p:grpSpPr>
        <a:xfrm>
          <a:off x="0" y="0"/>
          <a:ext cx="0" cy="0"/>
          <a:chOff x="0" y="0"/>
          <a:chExt cx="0" cy="0"/>
        </a:xfrm>
      </p:grpSpPr>
      <p:sp>
        <p:nvSpPr>
          <p:cNvPr id="553" name="Google Shape;553;p14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147"/>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55" name="Google Shape;555;p147"/>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56" name="Google Shape;556;p147"/>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557" name="Google Shape;557;p14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558" name="Google Shape;558;p14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559" name="Shape 559"/>
        <p:cNvGrpSpPr/>
        <p:nvPr/>
      </p:nvGrpSpPr>
      <p:grpSpPr>
        <a:xfrm>
          <a:off x="0" y="0"/>
          <a:ext cx="0" cy="0"/>
          <a:chOff x="0" y="0"/>
          <a:chExt cx="0" cy="0"/>
        </a:xfrm>
      </p:grpSpPr>
      <p:sp>
        <p:nvSpPr>
          <p:cNvPr id="560" name="Google Shape;560;p148"/>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61" name="Google Shape;561;p14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2" name="Google Shape;562;p148"/>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63" name="Google Shape;563;p14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564" name="Google Shape;564;p14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565" name="Shape 565"/>
        <p:cNvGrpSpPr/>
        <p:nvPr/>
      </p:nvGrpSpPr>
      <p:grpSpPr>
        <a:xfrm>
          <a:off x="0" y="0"/>
          <a:ext cx="0" cy="0"/>
          <a:chOff x="0" y="0"/>
          <a:chExt cx="0" cy="0"/>
        </a:xfrm>
      </p:grpSpPr>
      <p:sp>
        <p:nvSpPr>
          <p:cNvPr id="566" name="Google Shape;566;p14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68" name="Google Shape;568;p14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69" name="Google Shape;569;p14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0" name="Google Shape;570;p14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1" name="Google Shape;571;p14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572" name="Google Shape;572;p14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73" name="Google Shape;573;p14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574" name="Shape 574"/>
        <p:cNvGrpSpPr/>
        <p:nvPr/>
      </p:nvGrpSpPr>
      <p:grpSpPr>
        <a:xfrm>
          <a:off x="0" y="0"/>
          <a:ext cx="0" cy="0"/>
          <a:chOff x="0" y="0"/>
          <a:chExt cx="0" cy="0"/>
        </a:xfrm>
      </p:grpSpPr>
      <p:pic>
        <p:nvPicPr>
          <p:cNvPr id="575" name="Google Shape;575;p15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6" name="Google Shape;576;p15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78" name="Google Shape;578;p15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9" name="Google Shape;579;p15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0" name="Google Shape;580;p15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81" name="Google Shape;581;p15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582" name="Google Shape;582;p15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583" name="Google Shape;583;p15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2" name="Shape 52"/>
        <p:cNvGrpSpPr/>
        <p:nvPr/>
      </p:nvGrpSpPr>
      <p:grpSpPr>
        <a:xfrm>
          <a:off x="0" y="0"/>
          <a:ext cx="0" cy="0"/>
          <a:chOff x="0" y="0"/>
          <a:chExt cx="0" cy="0"/>
        </a:xfrm>
      </p:grpSpPr>
      <p:sp>
        <p:nvSpPr>
          <p:cNvPr id="53" name="Google Shape;53;p9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96"/>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5" name="Google Shape;55;p9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96"/>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7" name="Google Shape;57;p96"/>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 name="Google Shape;58;p96"/>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 name="Google Shape;59;p96"/>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584" name="Shape 584"/>
        <p:cNvGrpSpPr/>
        <p:nvPr/>
      </p:nvGrpSpPr>
      <p:grpSpPr>
        <a:xfrm>
          <a:off x="0" y="0"/>
          <a:ext cx="0" cy="0"/>
          <a:chOff x="0" y="0"/>
          <a:chExt cx="0" cy="0"/>
        </a:xfrm>
      </p:grpSpPr>
      <p:sp>
        <p:nvSpPr>
          <p:cNvPr id="585" name="Google Shape;585;p15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86" name="Google Shape;586;p15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87" name="Google Shape;587;p15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8" name="Google Shape;588;p15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9" name="Google Shape;589;p15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0" name="Google Shape;590;p15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2" name="Google Shape;592;p15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593" name="Shape 593"/>
        <p:cNvGrpSpPr/>
        <p:nvPr/>
      </p:nvGrpSpPr>
      <p:grpSpPr>
        <a:xfrm>
          <a:off x="0" y="0"/>
          <a:ext cx="0" cy="0"/>
          <a:chOff x="0" y="0"/>
          <a:chExt cx="0" cy="0"/>
        </a:xfrm>
      </p:grpSpPr>
      <p:sp>
        <p:nvSpPr>
          <p:cNvPr id="594" name="Google Shape;594;p15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95" name="Google Shape;595;p15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96" name="Google Shape;596;p15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7" name="Google Shape;597;p15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8" name="Google Shape;598;p15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9" name="Google Shape;599;p15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0" name="Google Shape;600;p15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601" name="Shape 601"/>
        <p:cNvGrpSpPr/>
        <p:nvPr/>
      </p:nvGrpSpPr>
      <p:grpSpPr>
        <a:xfrm>
          <a:off x="0" y="0"/>
          <a:ext cx="0" cy="0"/>
          <a:chOff x="0" y="0"/>
          <a:chExt cx="0" cy="0"/>
        </a:xfrm>
      </p:grpSpPr>
      <p:sp>
        <p:nvSpPr>
          <p:cNvPr id="602" name="Google Shape;602;p1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3" name="Google Shape;603;p15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04" name="Google Shape;604;p15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05" name="Google Shape;605;p15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606" name="Shape 606"/>
        <p:cNvGrpSpPr/>
        <p:nvPr/>
      </p:nvGrpSpPr>
      <p:grpSpPr>
        <a:xfrm>
          <a:off x="0" y="0"/>
          <a:ext cx="0" cy="0"/>
          <a:chOff x="0" y="0"/>
          <a:chExt cx="0" cy="0"/>
        </a:xfrm>
      </p:grpSpPr>
      <p:sp>
        <p:nvSpPr>
          <p:cNvPr id="607" name="Google Shape;607;p15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9" name="Google Shape;609;p15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10" name="Google Shape;610;p15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1" name="Google Shape;611;p15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2" name="Google Shape;612;p1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13" name="Google Shape;613;p15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14" name="Google Shape;614;p15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15" name="Google Shape;615;p15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616" name="Shape 616"/>
        <p:cNvGrpSpPr/>
        <p:nvPr/>
      </p:nvGrpSpPr>
      <p:grpSpPr>
        <a:xfrm>
          <a:off x="0" y="0"/>
          <a:ext cx="0" cy="0"/>
          <a:chOff x="0" y="0"/>
          <a:chExt cx="0" cy="0"/>
        </a:xfrm>
      </p:grpSpPr>
      <p:sp>
        <p:nvSpPr>
          <p:cNvPr id="617" name="Google Shape;617;p15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19" name="Google Shape;619;p15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20" name="Google Shape;620;p15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1" name="Google Shape;621;p15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2" name="Google Shape;622;p1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23" name="Google Shape;623;p15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24" name="Google Shape;624;p15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25" name="Google Shape;625;p15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26" name="Google Shape;626;p15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627" name="Shape 627"/>
        <p:cNvGrpSpPr/>
        <p:nvPr/>
      </p:nvGrpSpPr>
      <p:grpSpPr>
        <a:xfrm>
          <a:off x="0" y="0"/>
          <a:ext cx="0" cy="0"/>
          <a:chOff x="0" y="0"/>
          <a:chExt cx="0" cy="0"/>
        </a:xfrm>
      </p:grpSpPr>
      <p:sp>
        <p:nvSpPr>
          <p:cNvPr id="628" name="Google Shape;628;p15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9" name="Google Shape;629;p15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31" name="Google Shape;631;p15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2" name="Google Shape;632;p15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3" name="Google Shape;633;p15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34" name="Google Shape;634;p15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35" name="Google Shape;635;p15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7" name="Google Shape;637;p15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38" name="Google Shape;638;p15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0" name="Google Shape;640;p15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41" name="Google Shape;641;p15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5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3" name="Google Shape;643;p15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644" name="Shape 644"/>
        <p:cNvGrpSpPr/>
        <p:nvPr/>
      </p:nvGrpSpPr>
      <p:grpSpPr>
        <a:xfrm>
          <a:off x="0" y="0"/>
          <a:ext cx="0" cy="0"/>
          <a:chOff x="0" y="0"/>
          <a:chExt cx="0" cy="0"/>
        </a:xfrm>
      </p:grpSpPr>
      <p:sp>
        <p:nvSpPr>
          <p:cNvPr id="645" name="Google Shape;645;p15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6" name="Google Shape;646;p15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48" name="Google Shape;648;p15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49" name="Google Shape;649;p15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0" name="Google Shape;650;p15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651" name="Google Shape;651;p15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52" name="Google Shape;652;p15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4" name="Google Shape;654;p15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5" name="Google Shape;655;p15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7" name="Google Shape;657;p15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8" name="Google Shape;658;p15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5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60" name="Google Shape;660;p15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661" name="Shape 661"/>
        <p:cNvGrpSpPr/>
        <p:nvPr/>
      </p:nvGrpSpPr>
      <p:grpSpPr>
        <a:xfrm>
          <a:off x="0" y="0"/>
          <a:ext cx="0" cy="0"/>
          <a:chOff x="0" y="0"/>
          <a:chExt cx="0" cy="0"/>
        </a:xfrm>
      </p:grpSpPr>
      <p:sp>
        <p:nvSpPr>
          <p:cNvPr id="662" name="Google Shape;662;p15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5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64" name="Google Shape;664;p15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65" name="Google Shape;665;p15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6" name="Google Shape;666;p15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67" name="Google Shape;667;p15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668" name="Shape 668"/>
        <p:cNvGrpSpPr/>
        <p:nvPr/>
      </p:nvGrpSpPr>
      <p:grpSpPr>
        <a:xfrm>
          <a:off x="0" y="0"/>
          <a:ext cx="0" cy="0"/>
          <a:chOff x="0" y="0"/>
          <a:chExt cx="0" cy="0"/>
        </a:xfrm>
      </p:grpSpPr>
      <p:sp>
        <p:nvSpPr>
          <p:cNvPr id="669" name="Google Shape;669;p15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70" name="Google Shape;670;p15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71" name="Google Shape;671;p15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2" name="Google Shape;672;p15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3" name="Google Shape;673;p15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674" name="Shape 674"/>
        <p:cNvGrpSpPr/>
        <p:nvPr/>
      </p:nvGrpSpPr>
      <p:grpSpPr>
        <a:xfrm>
          <a:off x="0" y="0"/>
          <a:ext cx="0" cy="0"/>
          <a:chOff x="0" y="0"/>
          <a:chExt cx="0" cy="0"/>
        </a:xfrm>
      </p:grpSpPr>
      <p:sp>
        <p:nvSpPr>
          <p:cNvPr id="675" name="Google Shape;675;p16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77" name="Google Shape;677;p16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8" name="Google Shape;678;p16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9" name="Google Shape;679;p16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0" name="Shape 60"/>
        <p:cNvGrpSpPr/>
        <p:nvPr/>
      </p:nvGrpSpPr>
      <p:grpSpPr>
        <a:xfrm>
          <a:off x="0" y="0"/>
          <a:ext cx="0" cy="0"/>
          <a:chOff x="0" y="0"/>
          <a:chExt cx="0" cy="0"/>
        </a:xfrm>
      </p:grpSpPr>
      <p:sp>
        <p:nvSpPr>
          <p:cNvPr id="61" name="Google Shape;61;p9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9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 name="Google Shape;63;p9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4" name="Google Shape;64;p9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680" name="Shape 680"/>
        <p:cNvGrpSpPr/>
        <p:nvPr/>
      </p:nvGrpSpPr>
      <p:grpSpPr>
        <a:xfrm>
          <a:off x="0" y="0"/>
          <a:ext cx="0" cy="0"/>
          <a:chOff x="0" y="0"/>
          <a:chExt cx="0" cy="0"/>
        </a:xfrm>
      </p:grpSpPr>
      <p:sp>
        <p:nvSpPr>
          <p:cNvPr id="681" name="Google Shape;681;p16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16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83" name="Google Shape;683;p16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84" name="Google Shape;684;p16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685" name="Shape 685"/>
        <p:cNvGrpSpPr/>
        <p:nvPr/>
      </p:nvGrpSpPr>
      <p:grpSpPr>
        <a:xfrm>
          <a:off x="0" y="0"/>
          <a:ext cx="0" cy="0"/>
          <a:chOff x="0" y="0"/>
          <a:chExt cx="0" cy="0"/>
        </a:xfrm>
      </p:grpSpPr>
      <p:sp>
        <p:nvSpPr>
          <p:cNvPr id="686" name="Google Shape;686;p16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7" name="Google Shape;687;p16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688" name="Google Shape;688;p16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689" name="Google Shape;689;p1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90" name="Google Shape;690;p16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1" name="Google Shape;691;p16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692" name="Shape 692"/>
        <p:cNvGrpSpPr/>
        <p:nvPr/>
      </p:nvGrpSpPr>
      <p:grpSpPr>
        <a:xfrm>
          <a:off x="0" y="0"/>
          <a:ext cx="0" cy="0"/>
          <a:chOff x="0" y="0"/>
          <a:chExt cx="0" cy="0"/>
        </a:xfrm>
      </p:grpSpPr>
      <p:sp>
        <p:nvSpPr>
          <p:cNvPr id="693" name="Google Shape;693;p16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94" name="Google Shape;694;p163"/>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695" name="Google Shape;695;p163"/>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696" name="Google Shape;696;p163"/>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697" name="Google Shape;697;p163"/>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98" name="Shape 698"/>
        <p:cNvGrpSpPr/>
        <p:nvPr/>
      </p:nvGrpSpPr>
      <p:grpSpPr>
        <a:xfrm>
          <a:off x="0" y="0"/>
          <a:ext cx="0" cy="0"/>
          <a:chOff x="0" y="0"/>
          <a:chExt cx="0" cy="0"/>
        </a:xfrm>
      </p:grpSpPr>
      <p:sp>
        <p:nvSpPr>
          <p:cNvPr id="699" name="Google Shape;699;p16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01" name="Google Shape;701;p16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02" name="Google Shape;702;p16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3" name="Google Shape;703;p16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4" name="Google Shape;704;p16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5" name="Google Shape;705;p16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6" name="Google Shape;706;p16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16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8" name="Google Shape;708;p16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9" name="Google Shape;709;p16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710" name="Shape 710"/>
        <p:cNvGrpSpPr/>
        <p:nvPr/>
      </p:nvGrpSpPr>
      <p:grpSpPr>
        <a:xfrm>
          <a:off x="0" y="0"/>
          <a:ext cx="0" cy="0"/>
          <a:chOff x="0" y="0"/>
          <a:chExt cx="0" cy="0"/>
        </a:xfrm>
      </p:grpSpPr>
      <p:sp>
        <p:nvSpPr>
          <p:cNvPr id="711" name="Google Shape;711;p1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12" name="Google Shape;712;p1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13" name="Google Shape;713;p166"/>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4" name="Google Shape;714;p166"/>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166"/>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6" name="Google Shape;716;p166"/>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7" name="Google Shape;717;p166"/>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166"/>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9" name="Google Shape;719;p166"/>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0" name="Google Shape;720;p1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65" name="Shape 65"/>
        <p:cNvGrpSpPr/>
        <p:nvPr/>
      </p:nvGrpSpPr>
      <p:grpSpPr>
        <a:xfrm>
          <a:off x="0" y="0"/>
          <a:ext cx="0" cy="0"/>
          <a:chOff x="0" y="0"/>
          <a:chExt cx="0" cy="0"/>
        </a:xfrm>
      </p:grpSpPr>
      <p:sp>
        <p:nvSpPr>
          <p:cNvPr id="66" name="Google Shape;66;p98"/>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 name="Google Shape;68;p9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9" name="Google Shape;69;p9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98"/>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 name="Google Shape;71;p9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72" name="Google Shape;72;p9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73" name="Google Shape;73;p98"/>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74" name="Google Shape;74;p9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4.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theme" Target="../theme/theme2.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slideLayout" Target="../slideLayouts/slideLayout84.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23" Type="http://schemas.openxmlformats.org/officeDocument/2006/relationships/theme" Target="../theme/theme6.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4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45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1" name="Google Shape;381;p7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3" name="Google Shape;543;p1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39.png"/><Relationship Id="rId7" Type="http://schemas.openxmlformats.org/officeDocument/2006/relationships/image" Target="../media/image50.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0" Type="http://schemas.openxmlformats.org/officeDocument/2006/relationships/image" Target="../media/image59.png"/><Relationship Id="rId22" Type="http://schemas.openxmlformats.org/officeDocument/2006/relationships/image" Target="../media/image65.png"/><Relationship Id="rId21" Type="http://schemas.openxmlformats.org/officeDocument/2006/relationships/image" Target="../media/image83.png"/><Relationship Id="rId24" Type="http://schemas.openxmlformats.org/officeDocument/2006/relationships/image" Target="../media/image63.png"/><Relationship Id="rId23" Type="http://schemas.openxmlformats.org/officeDocument/2006/relationships/image" Target="../media/image74.png"/><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40.png"/><Relationship Id="rId26" Type="http://schemas.openxmlformats.org/officeDocument/2006/relationships/image" Target="../media/image66.png"/><Relationship Id="rId25" Type="http://schemas.openxmlformats.org/officeDocument/2006/relationships/image" Target="../media/image84.png"/><Relationship Id="rId27" Type="http://schemas.openxmlformats.org/officeDocument/2006/relationships/image" Target="../media/image68.png"/><Relationship Id="rId5" Type="http://schemas.openxmlformats.org/officeDocument/2006/relationships/image" Target="../media/image51.png"/><Relationship Id="rId6" Type="http://schemas.openxmlformats.org/officeDocument/2006/relationships/image" Target="../media/image45.png"/><Relationship Id="rId7" Type="http://schemas.openxmlformats.org/officeDocument/2006/relationships/image" Target="../media/image56.png"/><Relationship Id="rId8" Type="http://schemas.openxmlformats.org/officeDocument/2006/relationships/image" Target="../media/image42.png"/><Relationship Id="rId11" Type="http://schemas.openxmlformats.org/officeDocument/2006/relationships/image" Target="../media/image48.png"/><Relationship Id="rId10" Type="http://schemas.openxmlformats.org/officeDocument/2006/relationships/image" Target="../media/image44.png"/><Relationship Id="rId13" Type="http://schemas.openxmlformats.org/officeDocument/2006/relationships/image" Target="../media/image53.png"/><Relationship Id="rId12" Type="http://schemas.openxmlformats.org/officeDocument/2006/relationships/image" Target="../media/image62.png"/><Relationship Id="rId15" Type="http://schemas.openxmlformats.org/officeDocument/2006/relationships/image" Target="../media/image57.png"/><Relationship Id="rId14" Type="http://schemas.openxmlformats.org/officeDocument/2006/relationships/image" Target="../media/image2.png"/><Relationship Id="rId17" Type="http://schemas.openxmlformats.org/officeDocument/2006/relationships/image" Target="../media/image60.png"/><Relationship Id="rId16" Type="http://schemas.openxmlformats.org/officeDocument/2006/relationships/image" Target="../media/image70.png"/><Relationship Id="rId19" Type="http://schemas.openxmlformats.org/officeDocument/2006/relationships/image" Target="../media/image61.png"/><Relationship Id="rId18"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9.png"/><Relationship Id="rId4" Type="http://schemas.openxmlformats.org/officeDocument/2006/relationships/image" Target="../media/image75.png"/><Relationship Id="rId9"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86.png"/><Relationship Id="rId11" Type="http://schemas.openxmlformats.org/officeDocument/2006/relationships/image" Target="../media/image77.png"/><Relationship Id="rId10" Type="http://schemas.openxmlformats.org/officeDocument/2006/relationships/image" Target="../media/image91.png"/><Relationship Id="rId13" Type="http://schemas.openxmlformats.org/officeDocument/2006/relationships/image" Target="../media/image73.png"/><Relationship Id="rId12" Type="http://schemas.openxmlformats.org/officeDocument/2006/relationships/image" Target="../media/image87.png"/><Relationship Id="rId15" Type="http://schemas.openxmlformats.org/officeDocument/2006/relationships/image" Target="../media/image72.png"/><Relationship Id="rId14" Type="http://schemas.openxmlformats.org/officeDocument/2006/relationships/image" Target="../media/image78.png"/><Relationship Id="rId17" Type="http://schemas.openxmlformats.org/officeDocument/2006/relationships/image" Target="../media/image80.png"/><Relationship Id="rId16" Type="http://schemas.openxmlformats.org/officeDocument/2006/relationships/image" Target="../media/image90.png"/><Relationship Id="rId18" Type="http://schemas.openxmlformats.org/officeDocument/2006/relationships/image" Target="../media/image2.png"/></Relationships>
</file>

<file path=ppt/slides/_rels/slide15.xml.rels><?xml version="1.0" encoding="UTF-8" standalone="yes"?><Relationships xmlns="http://schemas.openxmlformats.org/package/2006/relationships"><Relationship Id="rId40" Type="http://schemas.openxmlformats.org/officeDocument/2006/relationships/image" Target="../media/image131.png"/><Relationship Id="rId20" Type="http://schemas.openxmlformats.org/officeDocument/2006/relationships/image" Target="../media/image98.png"/><Relationship Id="rId42" Type="http://schemas.openxmlformats.org/officeDocument/2006/relationships/image" Target="../media/image128.png"/><Relationship Id="rId41" Type="http://schemas.openxmlformats.org/officeDocument/2006/relationships/image" Target="../media/image113.png"/><Relationship Id="rId22" Type="http://schemas.openxmlformats.org/officeDocument/2006/relationships/image" Target="../media/image97.gif"/><Relationship Id="rId44" Type="http://schemas.openxmlformats.org/officeDocument/2006/relationships/image" Target="../media/image118.png"/><Relationship Id="rId21" Type="http://schemas.openxmlformats.org/officeDocument/2006/relationships/image" Target="../media/image95.png"/><Relationship Id="rId43" Type="http://schemas.openxmlformats.org/officeDocument/2006/relationships/image" Target="../media/image120.png"/><Relationship Id="rId24" Type="http://schemas.openxmlformats.org/officeDocument/2006/relationships/image" Target="../media/image106.png"/><Relationship Id="rId46" Type="http://schemas.openxmlformats.org/officeDocument/2006/relationships/image" Target="../media/image2.png"/><Relationship Id="rId23" Type="http://schemas.openxmlformats.org/officeDocument/2006/relationships/image" Target="../media/image103.png"/><Relationship Id="rId45" Type="http://schemas.openxmlformats.org/officeDocument/2006/relationships/image" Target="../media/image121.png"/><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88.png"/><Relationship Id="rId26" Type="http://schemas.openxmlformats.org/officeDocument/2006/relationships/image" Target="../media/image111.png"/><Relationship Id="rId48" Type="http://schemas.openxmlformats.org/officeDocument/2006/relationships/image" Target="../media/image126.png"/><Relationship Id="rId25" Type="http://schemas.openxmlformats.org/officeDocument/2006/relationships/image" Target="../media/image105.png"/><Relationship Id="rId47" Type="http://schemas.openxmlformats.org/officeDocument/2006/relationships/image" Target="../media/image130.png"/><Relationship Id="rId28" Type="http://schemas.openxmlformats.org/officeDocument/2006/relationships/image" Target="../media/image108.png"/><Relationship Id="rId27" Type="http://schemas.openxmlformats.org/officeDocument/2006/relationships/image" Target="../media/image123.png"/><Relationship Id="rId5" Type="http://schemas.openxmlformats.org/officeDocument/2006/relationships/image" Target="../media/image89.png"/><Relationship Id="rId6" Type="http://schemas.openxmlformats.org/officeDocument/2006/relationships/image" Target="../media/image85.png"/><Relationship Id="rId29" Type="http://schemas.openxmlformats.org/officeDocument/2006/relationships/image" Target="../media/image116.png"/><Relationship Id="rId7" Type="http://schemas.openxmlformats.org/officeDocument/2006/relationships/image" Target="../media/image94.png"/><Relationship Id="rId8" Type="http://schemas.openxmlformats.org/officeDocument/2006/relationships/image" Target="../media/image129.png"/><Relationship Id="rId31" Type="http://schemas.openxmlformats.org/officeDocument/2006/relationships/image" Target="../media/image112.png"/><Relationship Id="rId30" Type="http://schemas.openxmlformats.org/officeDocument/2006/relationships/image" Target="../media/image107.png"/><Relationship Id="rId11" Type="http://schemas.openxmlformats.org/officeDocument/2006/relationships/image" Target="../media/image99.png"/><Relationship Id="rId33" Type="http://schemas.openxmlformats.org/officeDocument/2006/relationships/image" Target="../media/image124.png"/><Relationship Id="rId10" Type="http://schemas.openxmlformats.org/officeDocument/2006/relationships/image" Target="../media/image100.png"/><Relationship Id="rId32" Type="http://schemas.openxmlformats.org/officeDocument/2006/relationships/image" Target="../media/image125.png"/><Relationship Id="rId13" Type="http://schemas.openxmlformats.org/officeDocument/2006/relationships/image" Target="../media/image110.png"/><Relationship Id="rId35" Type="http://schemas.openxmlformats.org/officeDocument/2006/relationships/image" Target="../media/image115.png"/><Relationship Id="rId12" Type="http://schemas.openxmlformats.org/officeDocument/2006/relationships/image" Target="../media/image101.png"/><Relationship Id="rId34" Type="http://schemas.openxmlformats.org/officeDocument/2006/relationships/image" Target="../media/image114.png"/><Relationship Id="rId15" Type="http://schemas.openxmlformats.org/officeDocument/2006/relationships/image" Target="../media/image117.png"/><Relationship Id="rId37" Type="http://schemas.openxmlformats.org/officeDocument/2006/relationships/image" Target="../media/image127.png"/><Relationship Id="rId14" Type="http://schemas.openxmlformats.org/officeDocument/2006/relationships/image" Target="../media/image104.png"/><Relationship Id="rId36" Type="http://schemas.openxmlformats.org/officeDocument/2006/relationships/image" Target="../media/image122.png"/><Relationship Id="rId17" Type="http://schemas.openxmlformats.org/officeDocument/2006/relationships/image" Target="../media/image93.png"/><Relationship Id="rId39" Type="http://schemas.openxmlformats.org/officeDocument/2006/relationships/image" Target="../media/image119.png"/><Relationship Id="rId16" Type="http://schemas.openxmlformats.org/officeDocument/2006/relationships/image" Target="../media/image96.png"/><Relationship Id="rId38" Type="http://schemas.openxmlformats.org/officeDocument/2006/relationships/image" Target="../media/image135.png"/><Relationship Id="rId19" Type="http://schemas.openxmlformats.org/officeDocument/2006/relationships/image" Target="../media/image109.png"/><Relationship Id="rId18" Type="http://schemas.openxmlformats.org/officeDocument/2006/relationships/image" Target="../media/image10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39.png"/><Relationship Id="rId4" Type="http://schemas.openxmlformats.org/officeDocument/2006/relationships/image" Target="../media/image133.png"/><Relationship Id="rId5" Type="http://schemas.openxmlformats.org/officeDocument/2006/relationships/image" Target="../media/image1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134.png"/><Relationship Id="rId4"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 Id="rId3" Type="http://schemas.openxmlformats.org/officeDocument/2006/relationships/image" Target="../media/image1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141.png"/><Relationship Id="rId4" Type="http://schemas.openxmlformats.org/officeDocument/2006/relationships/hyperlink" Target="https://offshoreleaks.icij.org/pages/database" TargetMode="External"/><Relationship Id="rId5" Type="http://schemas.openxmlformats.org/officeDocument/2006/relationships/image" Target="../media/image146.png"/><Relationship Id="rId6" Type="http://schemas.openxmlformats.org/officeDocument/2006/relationships/image" Target="../media/image1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38.png"/><Relationship Id="rId4" Type="http://schemas.openxmlformats.org/officeDocument/2006/relationships/image" Target="../media/image1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1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1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1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1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5.png"/><Relationship Id="rId13" Type="http://schemas.openxmlformats.org/officeDocument/2006/relationships/image" Target="../media/image20.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2.png"/><Relationship Id="rId15" Type="http://schemas.openxmlformats.org/officeDocument/2006/relationships/image" Target="../media/image2.png"/><Relationship Id="rId14" Type="http://schemas.openxmlformats.org/officeDocument/2006/relationships/image" Target="../media/image23.png"/><Relationship Id="rId17" Type="http://schemas.openxmlformats.org/officeDocument/2006/relationships/image" Target="../media/image35.png"/><Relationship Id="rId16" Type="http://schemas.openxmlformats.org/officeDocument/2006/relationships/image" Target="../media/image47.png"/><Relationship Id="rId5" Type="http://schemas.openxmlformats.org/officeDocument/2006/relationships/image" Target="../media/image26.png"/><Relationship Id="rId19" Type="http://schemas.openxmlformats.org/officeDocument/2006/relationships/image" Target="../media/image41.png"/><Relationship Id="rId6" Type="http://schemas.openxmlformats.org/officeDocument/2006/relationships/image" Target="../media/image29.jpg"/><Relationship Id="rId18" Type="http://schemas.openxmlformats.org/officeDocument/2006/relationships/image" Target="../media/image52.png"/><Relationship Id="rId7" Type="http://schemas.openxmlformats.org/officeDocument/2006/relationships/image" Target="../media/image15.png"/><Relationship Id="rId8"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
          <p:cNvSpPr txBox="1"/>
          <p:nvPr>
            <p:ph type="title"/>
          </p:nvPr>
        </p:nvSpPr>
        <p:spPr>
          <a:xfrm>
            <a:off x="451829" y="711796"/>
            <a:ext cx="8301553" cy="3478463"/>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Transformative Use of GenAI and Neo4j Unveiled</a:t>
            </a:r>
            <a:endParaRPr sz="4000"/>
          </a:p>
          <a:p>
            <a:pPr indent="0" lvl="0" marL="0" rtl="0" algn="l">
              <a:lnSpc>
                <a:spcPct val="100000"/>
              </a:lnSpc>
              <a:spcBef>
                <a:spcPts val="0"/>
              </a:spcBef>
              <a:spcAft>
                <a:spcPts val="0"/>
              </a:spcAft>
              <a:buSzPts val="3600"/>
              <a:buNone/>
            </a:pPr>
            <a:br>
              <a:rPr lang="en" sz="4000"/>
            </a:br>
            <a:br>
              <a:rPr lang="en" sz="4000"/>
            </a:br>
            <a:br>
              <a:rPr lang="en" sz="2000"/>
            </a:br>
            <a:r>
              <a:rPr lang="en" sz="2000"/>
              <a:t>Ken Yap </a:t>
            </a:r>
            <a:endParaRPr sz="2000"/>
          </a:p>
          <a:p>
            <a:pPr indent="0" lvl="0" marL="0" rtl="0" algn="l">
              <a:lnSpc>
                <a:spcPct val="100000"/>
              </a:lnSpc>
              <a:spcBef>
                <a:spcPts val="0"/>
              </a:spcBef>
              <a:spcAft>
                <a:spcPts val="0"/>
              </a:spcAft>
              <a:buSzPts val="3600"/>
              <a:buNone/>
            </a:pPr>
            <a:r>
              <a:rPr lang="en" sz="2000"/>
              <a:t>Bryan Lee</a:t>
            </a:r>
            <a:endParaRPr sz="2000"/>
          </a:p>
          <a:p>
            <a:pPr indent="0" lvl="0" marL="0" rtl="0" algn="l">
              <a:lnSpc>
                <a:spcPct val="100000"/>
              </a:lnSpc>
              <a:spcBef>
                <a:spcPts val="0"/>
              </a:spcBef>
              <a:spcAft>
                <a:spcPts val="0"/>
              </a:spcAft>
              <a:buSzPts val="3600"/>
              <a:buNone/>
            </a:pPr>
            <a:r>
              <a:rPr lang="en" sz="1100"/>
              <a:t>January 18, 2024</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2652c3dd1f4_0_25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It’s not just numbers, it’s the </a:t>
            </a:r>
            <a:r>
              <a:rPr b="0" i="0" lang="en" sz="2300" u="none" cap="none" strike="noStrike">
                <a:solidFill>
                  <a:srgbClr val="014063"/>
                </a:solidFill>
                <a:latin typeface="Nunito Sans ExtraBold"/>
                <a:ea typeface="Nunito Sans ExtraBold"/>
                <a:cs typeface="Nunito Sans ExtraBold"/>
                <a:sym typeface="Nunito Sans ExtraBold"/>
              </a:rPr>
              <a:t>relationship</a:t>
            </a:r>
            <a:r>
              <a:rPr b="0" i="0" lang="en" sz="2300" u="none" cap="none" strike="noStrike">
                <a:solidFill>
                  <a:srgbClr val="000000"/>
                </a:solidFill>
                <a:latin typeface="Nunito Sans ExtraBold"/>
                <a:ea typeface="Nunito Sans ExtraBold"/>
                <a:cs typeface="Nunito Sans ExtraBold"/>
                <a:sym typeface="Nunito Sans ExtraBold"/>
              </a:rPr>
              <a:t> behind them</a:t>
            </a:r>
            <a:endParaRPr b="0" i="0" sz="2300" u="none" cap="none" strike="noStrike">
              <a:solidFill>
                <a:srgbClr val="014063"/>
              </a:solidFill>
              <a:latin typeface="Nunito Sans ExtraBold"/>
              <a:ea typeface="Nunito Sans ExtraBold"/>
              <a:cs typeface="Nunito Sans ExtraBold"/>
              <a:sym typeface="Nunito Sans ExtraBold"/>
            </a:endParaRPr>
          </a:p>
        </p:txBody>
      </p:sp>
      <p:grpSp>
        <p:nvGrpSpPr>
          <p:cNvPr id="828" name="Google Shape;828;g2652c3dd1f4_0_258"/>
          <p:cNvGrpSpPr/>
          <p:nvPr/>
        </p:nvGrpSpPr>
        <p:grpSpPr>
          <a:xfrm>
            <a:off x="1580628" y="1205312"/>
            <a:ext cx="5791547" cy="3393508"/>
            <a:chOff x="943085" y="246225"/>
            <a:chExt cx="8002690" cy="4688461"/>
          </a:xfrm>
        </p:grpSpPr>
        <p:pic>
          <p:nvPicPr>
            <p:cNvPr id="829" name="Google Shape;829;g2652c3dd1f4_0_258"/>
            <p:cNvPicPr preferRelativeResize="0"/>
            <p:nvPr/>
          </p:nvPicPr>
          <p:blipFill rotWithShape="1">
            <a:blip r:embed="rId3">
              <a:alphaModFix/>
            </a:blip>
            <a:srcRect b="0" l="30637" r="0" t="0"/>
            <a:stretch/>
          </p:blipFill>
          <p:spPr>
            <a:xfrm>
              <a:off x="2579513" y="3575399"/>
              <a:ext cx="1280100" cy="1280100"/>
            </a:xfrm>
            <a:prstGeom prst="ellipse">
              <a:avLst/>
            </a:prstGeom>
            <a:noFill/>
            <a:ln cap="flat" cmpd="sng" w="19050">
              <a:solidFill>
                <a:srgbClr val="018BFF"/>
              </a:solidFill>
              <a:prstDash val="solid"/>
              <a:round/>
              <a:headEnd len="sm" w="sm" type="none"/>
              <a:tailEnd len="sm" w="sm" type="none"/>
            </a:ln>
          </p:spPr>
        </p:pic>
        <p:pic>
          <p:nvPicPr>
            <p:cNvPr id="830" name="Google Shape;830;g2652c3dd1f4_0_258"/>
            <p:cNvPicPr preferRelativeResize="0"/>
            <p:nvPr/>
          </p:nvPicPr>
          <p:blipFill rotWithShape="1">
            <a:blip r:embed="rId4">
              <a:alphaModFix/>
            </a:blip>
            <a:srcRect b="0" l="18379" r="13186" t="0"/>
            <a:stretch/>
          </p:blipFill>
          <p:spPr>
            <a:xfrm>
              <a:off x="943085" y="1385022"/>
              <a:ext cx="1280100" cy="1280100"/>
            </a:xfrm>
            <a:prstGeom prst="ellipse">
              <a:avLst/>
            </a:prstGeom>
            <a:noFill/>
            <a:ln cap="flat" cmpd="sng" w="19050">
              <a:solidFill>
                <a:srgbClr val="018BFF"/>
              </a:solidFill>
              <a:prstDash val="solid"/>
              <a:round/>
              <a:headEnd len="sm" w="sm" type="none"/>
              <a:tailEnd len="sm" w="sm" type="none"/>
            </a:ln>
          </p:spPr>
        </p:pic>
        <p:pic>
          <p:nvPicPr>
            <p:cNvPr id="831" name="Google Shape;831;g2652c3dd1f4_0_258"/>
            <p:cNvPicPr preferRelativeResize="0"/>
            <p:nvPr/>
          </p:nvPicPr>
          <p:blipFill rotWithShape="1">
            <a:blip r:embed="rId5">
              <a:alphaModFix/>
            </a:blip>
            <a:srcRect b="13621" l="0" r="0" t="24710"/>
            <a:stretch/>
          </p:blipFill>
          <p:spPr>
            <a:xfrm>
              <a:off x="6018810" y="3145107"/>
              <a:ext cx="1280100" cy="1280100"/>
            </a:xfrm>
            <a:prstGeom prst="ellipse">
              <a:avLst/>
            </a:prstGeom>
            <a:noFill/>
            <a:ln cap="flat" cmpd="sng" w="19050">
              <a:solidFill>
                <a:srgbClr val="018BFF"/>
              </a:solidFill>
              <a:prstDash val="solid"/>
              <a:round/>
              <a:headEnd len="sm" w="sm" type="none"/>
              <a:tailEnd len="sm" w="sm" type="none"/>
            </a:ln>
          </p:spPr>
        </p:pic>
        <p:pic>
          <p:nvPicPr>
            <p:cNvPr id="832" name="Google Shape;832;g2652c3dd1f4_0_258"/>
            <p:cNvPicPr preferRelativeResize="0"/>
            <p:nvPr/>
          </p:nvPicPr>
          <p:blipFill rotWithShape="1">
            <a:blip r:embed="rId6">
              <a:alphaModFix/>
            </a:blip>
            <a:srcRect b="0" l="13536" r="15218" t="0"/>
            <a:stretch/>
          </p:blipFill>
          <p:spPr>
            <a:xfrm>
              <a:off x="4373625" y="3654586"/>
              <a:ext cx="1280100" cy="1280100"/>
            </a:xfrm>
            <a:prstGeom prst="ellipse">
              <a:avLst/>
            </a:prstGeom>
            <a:noFill/>
            <a:ln cap="flat" cmpd="sng" w="19050">
              <a:solidFill>
                <a:srgbClr val="018BFF"/>
              </a:solidFill>
              <a:prstDash val="solid"/>
              <a:round/>
              <a:headEnd len="sm" w="sm" type="none"/>
              <a:tailEnd len="sm" w="sm" type="none"/>
            </a:ln>
          </p:spPr>
        </p:pic>
        <p:pic>
          <p:nvPicPr>
            <p:cNvPr id="833" name="Google Shape;833;g2652c3dd1f4_0_258"/>
            <p:cNvPicPr preferRelativeResize="0"/>
            <p:nvPr/>
          </p:nvPicPr>
          <p:blipFill rotWithShape="1">
            <a:blip r:embed="rId7">
              <a:alphaModFix/>
            </a:blip>
            <a:srcRect b="27805" l="0" r="0" t="10526"/>
            <a:stretch/>
          </p:blipFill>
          <p:spPr>
            <a:xfrm>
              <a:off x="7663979" y="3286413"/>
              <a:ext cx="1280100" cy="1280100"/>
            </a:xfrm>
            <a:prstGeom prst="ellipse">
              <a:avLst/>
            </a:prstGeom>
            <a:noFill/>
            <a:ln cap="flat" cmpd="sng" w="19050">
              <a:solidFill>
                <a:srgbClr val="018BFF"/>
              </a:solidFill>
              <a:prstDash val="solid"/>
              <a:round/>
              <a:headEnd len="sm" w="sm" type="none"/>
              <a:tailEnd len="sm" w="sm" type="none"/>
            </a:ln>
          </p:spPr>
        </p:pic>
        <p:pic>
          <p:nvPicPr>
            <p:cNvPr id="834" name="Google Shape;834;g2652c3dd1f4_0_258"/>
            <p:cNvPicPr preferRelativeResize="0"/>
            <p:nvPr/>
          </p:nvPicPr>
          <p:blipFill rotWithShape="1">
            <a:blip r:embed="rId8">
              <a:alphaModFix/>
            </a:blip>
            <a:srcRect b="0" l="0" r="27999" t="0"/>
            <a:stretch/>
          </p:blipFill>
          <p:spPr>
            <a:xfrm>
              <a:off x="7665675" y="1568474"/>
              <a:ext cx="1280100" cy="1280100"/>
            </a:xfrm>
            <a:prstGeom prst="ellipse">
              <a:avLst/>
            </a:prstGeom>
            <a:noFill/>
            <a:ln cap="flat" cmpd="sng" w="19050">
              <a:solidFill>
                <a:srgbClr val="018BFF"/>
              </a:solidFill>
              <a:prstDash val="solid"/>
              <a:round/>
              <a:headEnd len="sm" w="sm" type="none"/>
              <a:tailEnd len="sm" w="sm" type="none"/>
            </a:ln>
          </p:spPr>
        </p:pic>
        <p:pic>
          <p:nvPicPr>
            <p:cNvPr id="835" name="Google Shape;835;g2652c3dd1f4_0_258"/>
            <p:cNvPicPr preferRelativeResize="0"/>
            <p:nvPr/>
          </p:nvPicPr>
          <p:blipFill rotWithShape="1">
            <a:blip r:embed="rId9">
              <a:alphaModFix/>
            </a:blip>
            <a:srcRect b="0" l="16749" r="16755" t="0"/>
            <a:stretch/>
          </p:blipFill>
          <p:spPr>
            <a:xfrm>
              <a:off x="5549663" y="324975"/>
              <a:ext cx="1280100" cy="1280100"/>
            </a:xfrm>
            <a:prstGeom prst="ellipse">
              <a:avLst/>
            </a:prstGeom>
            <a:noFill/>
            <a:ln cap="flat" cmpd="sng" w="19050">
              <a:solidFill>
                <a:srgbClr val="018BFF"/>
              </a:solidFill>
              <a:prstDash val="solid"/>
              <a:round/>
              <a:headEnd len="sm" w="sm" type="none"/>
              <a:tailEnd len="sm" w="sm" type="none"/>
            </a:ln>
          </p:spPr>
        </p:pic>
        <p:pic>
          <p:nvPicPr>
            <p:cNvPr id="836" name="Google Shape;836;g2652c3dd1f4_0_258"/>
            <p:cNvPicPr preferRelativeResize="0"/>
            <p:nvPr/>
          </p:nvPicPr>
          <p:blipFill rotWithShape="1">
            <a:blip r:embed="rId10">
              <a:alphaModFix/>
            </a:blip>
            <a:srcRect b="0" l="3941" r="3951" t="0"/>
            <a:stretch/>
          </p:blipFill>
          <p:spPr>
            <a:xfrm>
              <a:off x="2161463" y="246225"/>
              <a:ext cx="1280100" cy="1280100"/>
            </a:xfrm>
            <a:prstGeom prst="ellipse">
              <a:avLst/>
            </a:prstGeom>
            <a:noFill/>
            <a:ln cap="flat" cmpd="sng" w="19050">
              <a:solidFill>
                <a:srgbClr val="018BFF"/>
              </a:solidFill>
              <a:prstDash val="solid"/>
              <a:round/>
              <a:headEnd len="sm" w="sm" type="none"/>
              <a:tailEnd len="sm" w="sm" type="none"/>
            </a:ln>
          </p:spPr>
        </p:pic>
        <p:cxnSp>
          <p:nvCxnSpPr>
            <p:cNvPr id="837" name="Google Shape;837;g2652c3dd1f4_0_258"/>
            <p:cNvCxnSpPr>
              <a:stCxn id="838" idx="6"/>
              <a:endCxn id="835" idx="2"/>
            </p:cNvCxnSpPr>
            <p:nvPr/>
          </p:nvCxnSpPr>
          <p:spPr>
            <a:xfrm>
              <a:off x="4742375" y="772700"/>
              <a:ext cx="807300" cy="192300"/>
            </a:xfrm>
            <a:prstGeom prst="straightConnector1">
              <a:avLst/>
            </a:prstGeom>
            <a:noFill/>
            <a:ln cap="flat" cmpd="sng" w="19050">
              <a:solidFill>
                <a:srgbClr val="018BFF"/>
              </a:solidFill>
              <a:prstDash val="solid"/>
              <a:round/>
              <a:headEnd len="sm" w="sm" type="none"/>
              <a:tailEnd len="sm" w="sm" type="none"/>
            </a:ln>
          </p:spPr>
        </p:cxnSp>
        <p:cxnSp>
          <p:nvCxnSpPr>
            <p:cNvPr id="839" name="Google Shape;839;g2652c3dd1f4_0_258"/>
            <p:cNvCxnSpPr>
              <a:stCxn id="833" idx="1"/>
              <a:endCxn id="840" idx="5"/>
            </p:cNvCxnSpPr>
            <p:nvPr/>
          </p:nvCxnSpPr>
          <p:spPr>
            <a:xfrm rot="10800000">
              <a:off x="7141045" y="2610779"/>
              <a:ext cx="710400" cy="863100"/>
            </a:xfrm>
            <a:prstGeom prst="straightConnector1">
              <a:avLst/>
            </a:prstGeom>
            <a:noFill/>
            <a:ln cap="flat" cmpd="sng" w="19050">
              <a:solidFill>
                <a:srgbClr val="018BFF"/>
              </a:solidFill>
              <a:prstDash val="solid"/>
              <a:round/>
              <a:headEnd len="sm" w="sm" type="none"/>
              <a:tailEnd len="sm" w="sm" type="none"/>
            </a:ln>
          </p:spPr>
        </p:cxnSp>
        <p:cxnSp>
          <p:nvCxnSpPr>
            <p:cNvPr id="841" name="Google Shape;841;g2652c3dd1f4_0_258"/>
            <p:cNvCxnSpPr>
              <a:stCxn id="840" idx="4"/>
              <a:endCxn id="831" idx="0"/>
            </p:cNvCxnSpPr>
            <p:nvPr/>
          </p:nvCxnSpPr>
          <p:spPr>
            <a:xfrm flipH="1">
              <a:off x="6658938" y="2751925"/>
              <a:ext cx="141000" cy="393300"/>
            </a:xfrm>
            <a:prstGeom prst="straightConnector1">
              <a:avLst/>
            </a:prstGeom>
            <a:noFill/>
            <a:ln cap="flat" cmpd="sng" w="19050">
              <a:solidFill>
                <a:srgbClr val="018BFF"/>
              </a:solidFill>
              <a:prstDash val="solid"/>
              <a:round/>
              <a:headEnd len="sm" w="sm" type="none"/>
              <a:tailEnd len="sm" w="sm" type="none"/>
            </a:ln>
          </p:spPr>
        </p:cxnSp>
        <p:cxnSp>
          <p:nvCxnSpPr>
            <p:cNvPr id="842" name="Google Shape;842;g2652c3dd1f4_0_258"/>
            <p:cNvCxnSpPr>
              <a:stCxn id="843" idx="5"/>
              <a:endCxn id="834" idx="0"/>
            </p:cNvCxnSpPr>
            <p:nvPr/>
          </p:nvCxnSpPr>
          <p:spPr>
            <a:xfrm>
              <a:off x="8004118" y="1385033"/>
              <a:ext cx="301500" cy="183300"/>
            </a:xfrm>
            <a:prstGeom prst="straightConnector1">
              <a:avLst/>
            </a:prstGeom>
            <a:noFill/>
            <a:ln cap="flat" cmpd="sng" w="19050">
              <a:solidFill>
                <a:srgbClr val="018BFF"/>
              </a:solidFill>
              <a:prstDash val="solid"/>
              <a:round/>
              <a:headEnd len="sm" w="sm" type="none"/>
              <a:tailEnd len="sm" w="sm" type="none"/>
            </a:ln>
          </p:spPr>
        </p:cxnSp>
        <p:cxnSp>
          <p:nvCxnSpPr>
            <p:cNvPr id="844" name="Google Shape;844;g2652c3dd1f4_0_258"/>
            <p:cNvCxnSpPr>
              <a:stCxn id="845" idx="0"/>
              <a:endCxn id="836" idx="4"/>
            </p:cNvCxnSpPr>
            <p:nvPr/>
          </p:nvCxnSpPr>
          <p:spPr>
            <a:xfrm rot="10800000">
              <a:off x="2801425" y="1526300"/>
              <a:ext cx="114600" cy="597300"/>
            </a:xfrm>
            <a:prstGeom prst="straightConnector1">
              <a:avLst/>
            </a:prstGeom>
            <a:noFill/>
            <a:ln cap="flat" cmpd="sng" w="19050">
              <a:solidFill>
                <a:srgbClr val="018BFF"/>
              </a:solidFill>
              <a:prstDash val="solid"/>
              <a:round/>
              <a:headEnd len="sm" w="sm" type="none"/>
              <a:tailEnd len="sm" w="sm" type="none"/>
            </a:ln>
          </p:spPr>
        </p:cxnSp>
        <p:cxnSp>
          <p:nvCxnSpPr>
            <p:cNvPr id="846" name="Google Shape;846;g2652c3dd1f4_0_258"/>
            <p:cNvCxnSpPr>
              <a:stCxn id="845" idx="3"/>
              <a:endCxn id="847" idx="7"/>
            </p:cNvCxnSpPr>
            <p:nvPr/>
          </p:nvCxnSpPr>
          <p:spPr>
            <a:xfrm flipH="1">
              <a:off x="1924217" y="2947108"/>
              <a:ext cx="650700" cy="339300"/>
            </a:xfrm>
            <a:prstGeom prst="straightConnector1">
              <a:avLst/>
            </a:prstGeom>
            <a:noFill/>
            <a:ln cap="flat" cmpd="sng" w="19050">
              <a:solidFill>
                <a:srgbClr val="018BFF"/>
              </a:solidFill>
              <a:prstDash val="solid"/>
              <a:round/>
              <a:headEnd len="sm" w="sm" type="none"/>
              <a:tailEnd len="sm" w="sm" type="none"/>
            </a:ln>
          </p:spPr>
        </p:cxnSp>
        <p:sp>
          <p:nvSpPr>
            <p:cNvPr id="847" name="Google Shape;847;g2652c3dd1f4_0_258"/>
            <p:cNvSpPr/>
            <p:nvPr/>
          </p:nvSpPr>
          <p:spPr>
            <a:xfrm>
              <a:off x="1100725" y="3145213"/>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RISKS</a:t>
              </a:r>
              <a:endParaRPr b="1" i="0" sz="1000" u="none" cap="none" strike="noStrike">
                <a:solidFill>
                  <a:srgbClr val="000000"/>
                </a:solidFill>
                <a:latin typeface="Oswald"/>
                <a:ea typeface="Oswald"/>
                <a:cs typeface="Oswald"/>
                <a:sym typeface="Oswald"/>
              </a:endParaRPr>
            </a:p>
          </p:txBody>
        </p:sp>
        <p:sp>
          <p:nvSpPr>
            <p:cNvPr id="845" name="Google Shape;845;g2652c3dd1f4_0_258"/>
            <p:cNvSpPr/>
            <p:nvPr/>
          </p:nvSpPr>
          <p:spPr>
            <a:xfrm>
              <a:off x="2433625" y="2123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MARKETS</a:t>
              </a:r>
              <a:endParaRPr b="1" i="0" sz="1000" u="none" cap="none" strike="noStrike">
                <a:solidFill>
                  <a:srgbClr val="000000"/>
                </a:solidFill>
                <a:latin typeface="Oswald"/>
                <a:ea typeface="Oswald"/>
                <a:cs typeface="Oswald"/>
                <a:sym typeface="Oswald"/>
              </a:endParaRPr>
            </a:p>
          </p:txBody>
        </p:sp>
        <p:cxnSp>
          <p:nvCxnSpPr>
            <p:cNvPr id="848" name="Google Shape;848;g2652c3dd1f4_0_258"/>
            <p:cNvCxnSpPr>
              <a:stCxn id="830" idx="4"/>
              <a:endCxn id="847" idx="0"/>
            </p:cNvCxnSpPr>
            <p:nvPr/>
          </p:nvCxnSpPr>
          <p:spPr>
            <a:xfrm>
              <a:off x="1583135" y="2665122"/>
              <a:ext cx="0" cy="480000"/>
            </a:xfrm>
            <a:prstGeom prst="straightConnector1">
              <a:avLst/>
            </a:prstGeom>
            <a:noFill/>
            <a:ln cap="flat" cmpd="sng" w="19050">
              <a:solidFill>
                <a:srgbClr val="018BFF"/>
              </a:solidFill>
              <a:prstDash val="solid"/>
              <a:round/>
              <a:headEnd len="sm" w="sm" type="none"/>
              <a:tailEnd len="sm" w="sm" type="none"/>
            </a:ln>
          </p:spPr>
        </p:cxnSp>
        <p:sp>
          <p:nvSpPr>
            <p:cNvPr id="840" name="Google Shape;840;g2652c3dd1f4_0_258"/>
            <p:cNvSpPr/>
            <p:nvPr/>
          </p:nvSpPr>
          <p:spPr>
            <a:xfrm>
              <a:off x="6317538" y="1787125"/>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EVENTS</a:t>
              </a:r>
              <a:endParaRPr b="1" i="0" sz="1000" u="none" cap="none" strike="noStrike">
                <a:solidFill>
                  <a:srgbClr val="000000"/>
                </a:solidFill>
                <a:latin typeface="Oswald"/>
                <a:ea typeface="Oswald"/>
                <a:cs typeface="Oswald"/>
                <a:sym typeface="Oswald"/>
              </a:endParaRPr>
            </a:p>
          </p:txBody>
        </p:sp>
        <p:sp>
          <p:nvSpPr>
            <p:cNvPr id="843" name="Google Shape;843;g2652c3dd1f4_0_258"/>
            <p:cNvSpPr/>
            <p:nvPr/>
          </p:nvSpPr>
          <p:spPr>
            <a:xfrm>
              <a:off x="7184963" y="561525"/>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GOALS</a:t>
              </a:r>
              <a:endParaRPr b="1" i="0" sz="1000" u="none" cap="none" strike="noStrike">
                <a:solidFill>
                  <a:srgbClr val="000000"/>
                </a:solidFill>
                <a:latin typeface="Oswald"/>
                <a:ea typeface="Oswald"/>
                <a:cs typeface="Oswald"/>
                <a:sym typeface="Oswald"/>
              </a:endParaRPr>
            </a:p>
          </p:txBody>
        </p:sp>
        <p:cxnSp>
          <p:nvCxnSpPr>
            <p:cNvPr id="849" name="Google Shape;849;g2652c3dd1f4_0_258"/>
            <p:cNvCxnSpPr>
              <a:stCxn id="835" idx="6"/>
              <a:endCxn id="843" idx="2"/>
            </p:cNvCxnSpPr>
            <p:nvPr/>
          </p:nvCxnSpPr>
          <p:spPr>
            <a:xfrm>
              <a:off x="6829763" y="965025"/>
              <a:ext cx="355200" cy="78900"/>
            </a:xfrm>
            <a:prstGeom prst="straightConnector1">
              <a:avLst/>
            </a:prstGeom>
            <a:noFill/>
            <a:ln cap="flat" cmpd="sng" w="19050">
              <a:solidFill>
                <a:srgbClr val="018BFF"/>
              </a:solidFill>
              <a:prstDash val="solid"/>
              <a:round/>
              <a:headEnd len="sm" w="sm" type="none"/>
              <a:tailEnd len="sm" w="sm" type="none"/>
            </a:ln>
          </p:spPr>
        </p:cxnSp>
        <p:cxnSp>
          <p:nvCxnSpPr>
            <p:cNvPr id="850" name="Google Shape;850;g2652c3dd1f4_0_258"/>
            <p:cNvCxnSpPr>
              <a:stCxn id="840" idx="0"/>
              <a:endCxn id="835" idx="5"/>
            </p:cNvCxnSpPr>
            <p:nvPr/>
          </p:nvCxnSpPr>
          <p:spPr>
            <a:xfrm rot="10800000">
              <a:off x="6642438" y="1417525"/>
              <a:ext cx="157500" cy="369600"/>
            </a:xfrm>
            <a:prstGeom prst="straightConnector1">
              <a:avLst/>
            </a:prstGeom>
            <a:noFill/>
            <a:ln cap="flat" cmpd="sng" w="19050">
              <a:solidFill>
                <a:srgbClr val="018BFF"/>
              </a:solidFill>
              <a:prstDash val="solid"/>
              <a:round/>
              <a:headEnd len="sm" w="sm" type="none"/>
              <a:tailEnd len="sm" w="sm" type="none"/>
            </a:ln>
          </p:spPr>
        </p:cxnSp>
        <p:sp>
          <p:nvSpPr>
            <p:cNvPr id="851" name="Google Shape;851;g2652c3dd1f4_0_258"/>
            <p:cNvSpPr/>
            <p:nvPr/>
          </p:nvSpPr>
          <p:spPr>
            <a:xfrm>
              <a:off x="4965750" y="1978862"/>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ASSETS</a:t>
              </a:r>
              <a:endParaRPr b="1" i="0" sz="1000" u="none" cap="none" strike="noStrike">
                <a:solidFill>
                  <a:srgbClr val="000000"/>
                </a:solidFill>
                <a:latin typeface="Oswald"/>
                <a:ea typeface="Oswald"/>
                <a:cs typeface="Oswald"/>
                <a:sym typeface="Oswald"/>
              </a:endParaRPr>
            </a:p>
          </p:txBody>
        </p:sp>
        <p:cxnSp>
          <p:nvCxnSpPr>
            <p:cNvPr id="852" name="Google Shape;852;g2652c3dd1f4_0_258"/>
            <p:cNvCxnSpPr>
              <a:stCxn id="832" idx="0"/>
              <a:endCxn id="851" idx="4"/>
            </p:cNvCxnSpPr>
            <p:nvPr/>
          </p:nvCxnSpPr>
          <p:spPr>
            <a:xfrm flipH="1" rot="10800000">
              <a:off x="5013675" y="2943586"/>
              <a:ext cx="432000" cy="711000"/>
            </a:xfrm>
            <a:prstGeom prst="straightConnector1">
              <a:avLst/>
            </a:prstGeom>
            <a:noFill/>
            <a:ln cap="flat" cmpd="sng" w="19050">
              <a:solidFill>
                <a:srgbClr val="018BFF"/>
              </a:solidFill>
              <a:prstDash val="solid"/>
              <a:round/>
              <a:headEnd len="sm" w="sm" type="none"/>
              <a:tailEnd len="sm" w="sm" type="none"/>
            </a:ln>
          </p:spPr>
        </p:cxnSp>
        <p:sp>
          <p:nvSpPr>
            <p:cNvPr id="838" name="Google Shape;838;g2652c3dd1f4_0_258"/>
            <p:cNvSpPr/>
            <p:nvPr/>
          </p:nvSpPr>
          <p:spPr>
            <a:xfrm>
              <a:off x="3777575" y="2903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AGENTS</a:t>
              </a:r>
              <a:endParaRPr b="1" i="0" sz="1000" u="none" cap="none" strike="noStrike">
                <a:solidFill>
                  <a:srgbClr val="000000"/>
                </a:solidFill>
                <a:latin typeface="Oswald"/>
                <a:ea typeface="Oswald"/>
                <a:cs typeface="Oswald"/>
                <a:sym typeface="Oswald"/>
              </a:endParaRPr>
            </a:p>
          </p:txBody>
        </p:sp>
        <p:cxnSp>
          <p:nvCxnSpPr>
            <p:cNvPr id="853" name="Google Shape;853;g2652c3dd1f4_0_258"/>
            <p:cNvCxnSpPr>
              <a:stCxn id="838" idx="2"/>
              <a:endCxn id="836" idx="6"/>
            </p:cNvCxnSpPr>
            <p:nvPr/>
          </p:nvCxnSpPr>
          <p:spPr>
            <a:xfrm flipH="1">
              <a:off x="3441575" y="772700"/>
              <a:ext cx="336000" cy="113700"/>
            </a:xfrm>
            <a:prstGeom prst="straightConnector1">
              <a:avLst/>
            </a:prstGeom>
            <a:noFill/>
            <a:ln cap="flat" cmpd="sng" w="19050">
              <a:solidFill>
                <a:srgbClr val="018BFF"/>
              </a:solidFill>
              <a:prstDash val="solid"/>
              <a:round/>
              <a:headEnd len="sm" w="sm" type="none"/>
              <a:tailEnd len="sm" w="sm" type="none"/>
            </a:ln>
          </p:spPr>
        </p:cxnSp>
        <p:sp>
          <p:nvSpPr>
            <p:cNvPr id="854" name="Google Shape;854;g2652c3dd1f4_0_258"/>
            <p:cNvSpPr/>
            <p:nvPr/>
          </p:nvSpPr>
          <p:spPr>
            <a:xfrm>
              <a:off x="3550125" y="2610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CLAIMS</a:t>
              </a:r>
              <a:endParaRPr b="1" i="0" sz="1000" u="none" cap="none" strike="noStrike">
                <a:solidFill>
                  <a:srgbClr val="000000"/>
                </a:solidFill>
                <a:latin typeface="Oswald"/>
                <a:ea typeface="Oswald"/>
                <a:cs typeface="Oswald"/>
                <a:sym typeface="Oswald"/>
              </a:endParaRPr>
            </a:p>
          </p:txBody>
        </p:sp>
        <p:cxnSp>
          <p:nvCxnSpPr>
            <p:cNvPr id="855" name="Google Shape;855;g2652c3dd1f4_0_258"/>
            <p:cNvCxnSpPr>
              <a:stCxn id="838" idx="4"/>
              <a:endCxn id="856" idx="0"/>
            </p:cNvCxnSpPr>
            <p:nvPr/>
          </p:nvCxnSpPr>
          <p:spPr>
            <a:xfrm>
              <a:off x="4259975" y="1255100"/>
              <a:ext cx="89100" cy="195300"/>
            </a:xfrm>
            <a:prstGeom prst="straightConnector1">
              <a:avLst/>
            </a:prstGeom>
            <a:noFill/>
            <a:ln cap="flat" cmpd="sng" w="19050">
              <a:solidFill>
                <a:srgbClr val="018BFF"/>
              </a:solidFill>
              <a:prstDash val="solid"/>
              <a:round/>
              <a:headEnd len="sm" w="sm" type="none"/>
              <a:tailEnd len="sm" w="sm" type="none"/>
            </a:ln>
          </p:spPr>
        </p:cxnSp>
        <p:cxnSp>
          <p:nvCxnSpPr>
            <p:cNvPr id="857" name="Google Shape;857;g2652c3dd1f4_0_258"/>
            <p:cNvCxnSpPr>
              <a:stCxn id="854" idx="5"/>
              <a:endCxn id="832" idx="1"/>
            </p:cNvCxnSpPr>
            <p:nvPr/>
          </p:nvCxnSpPr>
          <p:spPr>
            <a:xfrm>
              <a:off x="4373633" y="3434108"/>
              <a:ext cx="187500" cy="408000"/>
            </a:xfrm>
            <a:prstGeom prst="straightConnector1">
              <a:avLst/>
            </a:prstGeom>
            <a:noFill/>
            <a:ln cap="flat" cmpd="sng" w="19050">
              <a:solidFill>
                <a:srgbClr val="018BFF"/>
              </a:solidFill>
              <a:prstDash val="solid"/>
              <a:round/>
              <a:headEnd len="sm" w="sm" type="none"/>
              <a:tailEnd len="sm" w="sm" type="none"/>
            </a:ln>
          </p:spPr>
        </p:cxnSp>
        <p:cxnSp>
          <p:nvCxnSpPr>
            <p:cNvPr id="858" name="Google Shape;858;g2652c3dd1f4_0_258"/>
            <p:cNvCxnSpPr>
              <a:stCxn id="831" idx="3"/>
              <a:endCxn id="832" idx="6"/>
            </p:cNvCxnSpPr>
            <p:nvPr/>
          </p:nvCxnSpPr>
          <p:spPr>
            <a:xfrm flipH="1">
              <a:off x="5653676" y="4237741"/>
              <a:ext cx="552600" cy="57000"/>
            </a:xfrm>
            <a:prstGeom prst="straightConnector1">
              <a:avLst/>
            </a:prstGeom>
            <a:noFill/>
            <a:ln cap="flat" cmpd="sng" w="19050">
              <a:solidFill>
                <a:srgbClr val="018BFF"/>
              </a:solidFill>
              <a:prstDash val="solid"/>
              <a:round/>
              <a:headEnd len="sm" w="sm" type="none"/>
              <a:tailEnd len="sm" w="sm" type="none"/>
            </a:ln>
          </p:spPr>
        </p:cxnSp>
        <p:sp>
          <p:nvSpPr>
            <p:cNvPr id="856" name="Google Shape;856;g2652c3dd1f4_0_258"/>
            <p:cNvSpPr/>
            <p:nvPr/>
          </p:nvSpPr>
          <p:spPr>
            <a:xfrm>
              <a:off x="3866575" y="1450438"/>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POLICIES</a:t>
              </a:r>
              <a:endParaRPr b="1" i="0" sz="1000" u="none" cap="none" strike="noStrike">
                <a:solidFill>
                  <a:srgbClr val="000000"/>
                </a:solidFill>
                <a:latin typeface="Oswald"/>
                <a:ea typeface="Oswald"/>
                <a:cs typeface="Oswald"/>
                <a:sym typeface="Oswald"/>
              </a:endParaRPr>
            </a:p>
          </p:txBody>
        </p:sp>
        <p:cxnSp>
          <p:nvCxnSpPr>
            <p:cNvPr id="859" name="Google Shape;859;g2652c3dd1f4_0_258"/>
            <p:cNvCxnSpPr>
              <a:stCxn id="836" idx="5"/>
              <a:endCxn id="856" idx="1"/>
            </p:cNvCxnSpPr>
            <p:nvPr/>
          </p:nvCxnSpPr>
          <p:spPr>
            <a:xfrm>
              <a:off x="3254097" y="1338859"/>
              <a:ext cx="753900" cy="252900"/>
            </a:xfrm>
            <a:prstGeom prst="straightConnector1">
              <a:avLst/>
            </a:prstGeom>
            <a:noFill/>
            <a:ln cap="flat" cmpd="sng" w="19050">
              <a:solidFill>
                <a:srgbClr val="018BFF"/>
              </a:solidFill>
              <a:prstDash val="solid"/>
              <a:round/>
              <a:headEnd len="sm" w="sm" type="none"/>
              <a:tailEnd len="sm" w="sm" type="none"/>
            </a:ln>
          </p:spPr>
        </p:cxnSp>
        <p:cxnSp>
          <p:nvCxnSpPr>
            <p:cNvPr id="860" name="Google Shape;860;g2652c3dd1f4_0_258"/>
            <p:cNvCxnSpPr>
              <a:stCxn id="856" idx="4"/>
              <a:endCxn id="854" idx="0"/>
            </p:cNvCxnSpPr>
            <p:nvPr/>
          </p:nvCxnSpPr>
          <p:spPr>
            <a:xfrm flipH="1">
              <a:off x="4032475" y="2415238"/>
              <a:ext cx="316500" cy="195300"/>
            </a:xfrm>
            <a:prstGeom prst="straightConnector1">
              <a:avLst/>
            </a:prstGeom>
            <a:noFill/>
            <a:ln cap="flat" cmpd="sng" w="19050">
              <a:solidFill>
                <a:srgbClr val="018BFF"/>
              </a:solidFill>
              <a:prstDash val="solid"/>
              <a:round/>
              <a:headEnd len="sm" w="sm" type="none"/>
              <a:tailEnd len="sm" w="sm" type="none"/>
            </a:ln>
          </p:spPr>
        </p:cxnSp>
        <p:cxnSp>
          <p:nvCxnSpPr>
            <p:cNvPr id="861" name="Google Shape;861;g2652c3dd1f4_0_258"/>
            <p:cNvCxnSpPr>
              <a:stCxn id="851" idx="7"/>
              <a:endCxn id="835" idx="4"/>
            </p:cNvCxnSpPr>
            <p:nvPr/>
          </p:nvCxnSpPr>
          <p:spPr>
            <a:xfrm flipH="1" rot="10800000">
              <a:off x="5784905" y="1605054"/>
              <a:ext cx="404700" cy="515100"/>
            </a:xfrm>
            <a:prstGeom prst="straightConnector1">
              <a:avLst/>
            </a:prstGeom>
            <a:noFill/>
            <a:ln cap="flat" cmpd="sng" w="19050">
              <a:solidFill>
                <a:srgbClr val="018BFF"/>
              </a:solidFill>
              <a:prstDash val="solid"/>
              <a:round/>
              <a:headEnd len="sm" w="sm" type="none"/>
              <a:tailEnd len="sm" w="sm" type="none"/>
            </a:ln>
          </p:spPr>
        </p:cxnSp>
        <p:cxnSp>
          <p:nvCxnSpPr>
            <p:cNvPr id="862" name="Google Shape;862;g2652c3dd1f4_0_258"/>
            <p:cNvCxnSpPr>
              <a:stCxn id="845" idx="1"/>
              <a:endCxn id="830" idx="6"/>
            </p:cNvCxnSpPr>
            <p:nvPr/>
          </p:nvCxnSpPr>
          <p:spPr>
            <a:xfrm rot="10800000">
              <a:off x="2223317" y="2025192"/>
              <a:ext cx="351600" cy="239700"/>
            </a:xfrm>
            <a:prstGeom prst="straightConnector1">
              <a:avLst/>
            </a:prstGeom>
            <a:noFill/>
            <a:ln cap="flat" cmpd="sng" w="19050">
              <a:solidFill>
                <a:srgbClr val="018BFF"/>
              </a:solidFill>
              <a:prstDash val="solid"/>
              <a:round/>
              <a:headEnd len="sm" w="sm" type="none"/>
              <a:tailEnd len="sm" w="sm" type="none"/>
            </a:ln>
          </p:spPr>
        </p:cxnSp>
        <p:cxnSp>
          <p:nvCxnSpPr>
            <p:cNvPr id="863" name="Google Shape;863;g2652c3dd1f4_0_258"/>
            <p:cNvCxnSpPr>
              <a:stCxn id="845" idx="4"/>
              <a:endCxn id="829" idx="0"/>
            </p:cNvCxnSpPr>
            <p:nvPr/>
          </p:nvCxnSpPr>
          <p:spPr>
            <a:xfrm>
              <a:off x="2916025" y="3088400"/>
              <a:ext cx="303600" cy="486900"/>
            </a:xfrm>
            <a:prstGeom prst="straightConnector1">
              <a:avLst/>
            </a:prstGeom>
            <a:noFill/>
            <a:ln cap="flat" cmpd="sng" w="19050">
              <a:solidFill>
                <a:srgbClr val="018BFF"/>
              </a:solidFill>
              <a:prstDash val="solid"/>
              <a:round/>
              <a:headEnd len="sm" w="sm" type="none"/>
              <a:tailEnd len="sm" w="sm" type="none"/>
            </a:ln>
          </p:spPr>
        </p:cxnSp>
        <p:cxnSp>
          <p:nvCxnSpPr>
            <p:cNvPr id="864" name="Google Shape;864;g2652c3dd1f4_0_258"/>
            <p:cNvCxnSpPr>
              <a:stCxn id="847" idx="5"/>
              <a:endCxn id="829" idx="2"/>
            </p:cNvCxnSpPr>
            <p:nvPr/>
          </p:nvCxnSpPr>
          <p:spPr>
            <a:xfrm>
              <a:off x="1924233" y="3968721"/>
              <a:ext cx="655200" cy="246600"/>
            </a:xfrm>
            <a:prstGeom prst="straightConnector1">
              <a:avLst/>
            </a:prstGeom>
            <a:noFill/>
            <a:ln cap="flat" cmpd="sng" w="19050">
              <a:solidFill>
                <a:srgbClr val="018BFF"/>
              </a:solidFill>
              <a:prstDash val="solid"/>
              <a:round/>
              <a:headEnd len="sm" w="sm" type="none"/>
              <a:tailEnd len="sm" w="sm" type="none"/>
            </a:ln>
          </p:spPr>
        </p:cxnSp>
        <p:cxnSp>
          <p:nvCxnSpPr>
            <p:cNvPr id="865" name="Google Shape;865;g2652c3dd1f4_0_258"/>
            <p:cNvCxnSpPr>
              <a:stCxn id="845" idx="6"/>
              <a:endCxn id="856" idx="3"/>
            </p:cNvCxnSpPr>
            <p:nvPr/>
          </p:nvCxnSpPr>
          <p:spPr>
            <a:xfrm flipH="1" rot="10800000">
              <a:off x="3398425" y="2273900"/>
              <a:ext cx="609300" cy="332100"/>
            </a:xfrm>
            <a:prstGeom prst="straightConnector1">
              <a:avLst/>
            </a:prstGeom>
            <a:noFill/>
            <a:ln cap="flat" cmpd="sng" w="19050">
              <a:solidFill>
                <a:srgbClr val="018BFF"/>
              </a:solidFill>
              <a:prstDash val="solid"/>
              <a:round/>
              <a:headEnd len="sm" w="sm" type="none"/>
              <a:tailEnd len="sm" w="sm" type="none"/>
            </a:ln>
          </p:spPr>
        </p:cxnSp>
        <p:cxnSp>
          <p:nvCxnSpPr>
            <p:cNvPr id="866" name="Google Shape;866;g2652c3dd1f4_0_258"/>
            <p:cNvCxnSpPr>
              <a:stCxn id="856" idx="5"/>
              <a:endCxn id="851" idx="2"/>
            </p:cNvCxnSpPr>
            <p:nvPr/>
          </p:nvCxnSpPr>
          <p:spPr>
            <a:xfrm>
              <a:off x="4690083" y="2273946"/>
              <a:ext cx="275700" cy="187200"/>
            </a:xfrm>
            <a:prstGeom prst="straightConnector1">
              <a:avLst/>
            </a:prstGeom>
            <a:noFill/>
            <a:ln cap="flat" cmpd="sng" w="19050">
              <a:solidFill>
                <a:srgbClr val="018BFF"/>
              </a:solidFill>
              <a:prstDash val="solid"/>
              <a:round/>
              <a:headEnd len="sm" w="sm" type="none"/>
              <a:tailEnd len="sm" w="sm" type="none"/>
            </a:ln>
          </p:spPr>
        </p:cxnSp>
        <p:cxnSp>
          <p:nvCxnSpPr>
            <p:cNvPr id="867" name="Google Shape;867;g2652c3dd1f4_0_258"/>
            <p:cNvCxnSpPr>
              <a:stCxn id="829" idx="6"/>
              <a:endCxn id="851" idx="3"/>
            </p:cNvCxnSpPr>
            <p:nvPr/>
          </p:nvCxnSpPr>
          <p:spPr>
            <a:xfrm flipH="1" rot="10800000">
              <a:off x="3859613" y="2802449"/>
              <a:ext cx="1246800" cy="1413000"/>
            </a:xfrm>
            <a:prstGeom prst="straightConnector1">
              <a:avLst/>
            </a:prstGeom>
            <a:noFill/>
            <a:ln cap="flat" cmpd="sng" w="19050">
              <a:solidFill>
                <a:srgbClr val="018BFF"/>
              </a:solidFill>
              <a:prstDash val="solid"/>
              <a:round/>
              <a:headEnd len="sm" w="sm" type="none"/>
              <a:tailEnd len="sm" w="sm" type="none"/>
            </a:ln>
          </p:spPr>
        </p:cxnSp>
        <p:cxnSp>
          <p:nvCxnSpPr>
            <p:cNvPr id="868" name="Google Shape;868;g2652c3dd1f4_0_258"/>
            <p:cNvCxnSpPr>
              <a:stCxn id="856" idx="6"/>
              <a:endCxn id="835" idx="3"/>
            </p:cNvCxnSpPr>
            <p:nvPr/>
          </p:nvCxnSpPr>
          <p:spPr>
            <a:xfrm flipH="1" rot="10800000">
              <a:off x="4831375" y="1417738"/>
              <a:ext cx="905700" cy="515100"/>
            </a:xfrm>
            <a:prstGeom prst="straightConnector1">
              <a:avLst/>
            </a:prstGeom>
            <a:noFill/>
            <a:ln cap="flat" cmpd="sng" w="19050">
              <a:solidFill>
                <a:srgbClr val="018BFF"/>
              </a:solidFill>
              <a:prstDash val="solid"/>
              <a:round/>
              <a:headEnd len="sm" w="sm" type="none"/>
              <a:tailEnd len="sm" w="sm" type="none"/>
            </a:ln>
          </p:spPr>
        </p:cxnSp>
      </p:grpSp>
      <p:cxnSp>
        <p:nvCxnSpPr>
          <p:cNvPr id="869" name="Google Shape;869;g2652c3dd1f4_0_258"/>
          <p:cNvCxnSpPr>
            <a:stCxn id="840" idx="3"/>
            <a:endCxn id="832" idx="7"/>
          </p:cNvCxnSpPr>
          <p:nvPr/>
        </p:nvCxnSpPr>
        <p:spPr>
          <a:xfrm flipH="1">
            <a:off x="4854173" y="2916671"/>
            <a:ext cx="718200" cy="891300"/>
          </a:xfrm>
          <a:prstGeom prst="straightConnector1">
            <a:avLst/>
          </a:prstGeom>
          <a:noFill/>
          <a:ln cap="flat" cmpd="sng" w="19050">
            <a:solidFill>
              <a:srgbClr val="018BFF"/>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652c3dd1f4_0_20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Advantages of using </a:t>
            </a:r>
            <a:r>
              <a:rPr b="0" i="0" lang="en" sz="2300" u="none" cap="none" strike="noStrike">
                <a:solidFill>
                  <a:srgbClr val="014063"/>
                </a:solidFill>
                <a:latin typeface="Nunito Sans ExtraBold"/>
                <a:ea typeface="Nunito Sans ExtraBold"/>
                <a:cs typeface="Nunito Sans ExtraBold"/>
                <a:sym typeface="Nunito Sans ExtraBold"/>
              </a:rPr>
              <a:t>Graph</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875" name="Google Shape;875;g2652c3dd1f4_0_208"/>
          <p:cNvSpPr/>
          <p:nvPr/>
        </p:nvSpPr>
        <p:spPr>
          <a:xfrm>
            <a:off x="563250" y="815775"/>
            <a:ext cx="8017500" cy="3561000"/>
          </a:xfrm>
          <a:prstGeom prst="roundRect">
            <a:avLst>
              <a:gd fmla="val 3879" name="adj"/>
            </a:avLst>
          </a:prstGeom>
          <a:solidFill>
            <a:srgbClr val="FFFFFF"/>
          </a:solidFill>
          <a:ln>
            <a:noFill/>
          </a:ln>
          <a:effectLst>
            <a:outerShdw blurRad="254000" rotWithShape="0" algn="t" dir="5400000" dist="127000">
              <a:srgbClr val="041133">
                <a:alpha val="9019"/>
              </a:srgbClr>
            </a:outerShdw>
          </a:effectLst>
        </p:spPr>
        <p:txBody>
          <a:bodyPr anchorCtr="0" anchor="ctr" bIns="0" lIns="365750" spcFirstLastPara="1" rIns="365750" wrap="square" tIns="274300">
            <a:noAutofit/>
          </a:bodyPr>
          <a:lstStyle/>
          <a:p>
            <a:pPr indent="0" lvl="0" marL="0" marR="0" rtl="0" algn="l">
              <a:lnSpc>
                <a:spcPct val="13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652c3dd1f4_0_208"/>
          <p:cNvSpPr/>
          <p:nvPr/>
        </p:nvSpPr>
        <p:spPr>
          <a:xfrm>
            <a:off x="78497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FAST</a:t>
            </a:r>
            <a:endParaRPr b="0" i="0" sz="1500" u="none" cap="none" strike="noStrike">
              <a:solidFill>
                <a:srgbClr val="FFFFFF"/>
              </a:solidFill>
              <a:latin typeface="Oswald"/>
              <a:ea typeface="Oswald"/>
              <a:cs typeface="Oswald"/>
              <a:sym typeface="Oswald"/>
            </a:endParaRPr>
          </a:p>
        </p:txBody>
      </p:sp>
      <p:sp>
        <p:nvSpPr>
          <p:cNvPr id="877" name="Google Shape;877;g2652c3dd1f4_0_208"/>
          <p:cNvSpPr/>
          <p:nvPr/>
        </p:nvSpPr>
        <p:spPr>
          <a:xfrm>
            <a:off x="2358213"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ELEGANT</a:t>
            </a:r>
            <a:endParaRPr b="0" i="0" sz="1500" u="none" cap="none" strike="noStrike">
              <a:solidFill>
                <a:srgbClr val="FFFFFF"/>
              </a:solidFill>
              <a:latin typeface="Oswald"/>
              <a:ea typeface="Oswald"/>
              <a:cs typeface="Oswald"/>
              <a:sym typeface="Oswald"/>
            </a:endParaRPr>
          </a:p>
        </p:txBody>
      </p:sp>
      <p:sp>
        <p:nvSpPr>
          <p:cNvPr id="878" name="Google Shape;878;g2652c3dd1f4_0_208"/>
          <p:cNvSpPr/>
          <p:nvPr/>
        </p:nvSpPr>
        <p:spPr>
          <a:xfrm>
            <a:off x="3931450"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EFFICIENT</a:t>
            </a:r>
            <a:endParaRPr b="0" i="0" sz="1500" u="none" cap="none" strike="noStrike">
              <a:solidFill>
                <a:srgbClr val="FFFFFF"/>
              </a:solidFill>
              <a:latin typeface="Oswald"/>
              <a:ea typeface="Oswald"/>
              <a:cs typeface="Oswald"/>
              <a:sym typeface="Oswald"/>
            </a:endParaRPr>
          </a:p>
        </p:txBody>
      </p:sp>
      <p:sp>
        <p:nvSpPr>
          <p:cNvPr id="879" name="Google Shape;879;g2652c3dd1f4_0_208"/>
          <p:cNvSpPr/>
          <p:nvPr/>
        </p:nvSpPr>
        <p:spPr>
          <a:xfrm>
            <a:off x="5504688"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UNIFYING</a:t>
            </a:r>
            <a:endParaRPr b="0" i="0" sz="1500" u="none" cap="none" strike="noStrike">
              <a:solidFill>
                <a:srgbClr val="FFFFFF"/>
              </a:solidFill>
              <a:latin typeface="Oswald"/>
              <a:ea typeface="Oswald"/>
              <a:cs typeface="Oswald"/>
              <a:sym typeface="Oswald"/>
            </a:endParaRPr>
          </a:p>
        </p:txBody>
      </p:sp>
      <p:sp>
        <p:nvSpPr>
          <p:cNvPr id="880" name="Google Shape;880;g2652c3dd1f4_0_208"/>
          <p:cNvSpPr/>
          <p:nvPr/>
        </p:nvSpPr>
        <p:spPr>
          <a:xfrm>
            <a:off x="707792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INSIGHTFUL</a:t>
            </a:r>
            <a:endParaRPr b="0" i="0" sz="1500" u="none" cap="none" strike="noStrike">
              <a:solidFill>
                <a:srgbClr val="FFFFFF"/>
              </a:solidFill>
              <a:latin typeface="Oswald"/>
              <a:ea typeface="Oswald"/>
              <a:cs typeface="Oswald"/>
              <a:sym typeface="Oswald"/>
            </a:endParaRPr>
          </a:p>
        </p:txBody>
      </p:sp>
      <p:sp>
        <p:nvSpPr>
          <p:cNvPr id="881" name="Google Shape;881;g2652c3dd1f4_0_208"/>
          <p:cNvSpPr txBox="1"/>
          <p:nvPr/>
        </p:nvSpPr>
        <p:spPr>
          <a:xfrm>
            <a:off x="713279"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Relationships (and nodes) are stored in memory for real-time access </a:t>
            </a:r>
            <a:endParaRPr b="0" i="0" sz="1400" u="none" cap="none" strike="noStrike">
              <a:solidFill>
                <a:srgbClr val="000000"/>
              </a:solidFill>
              <a:latin typeface="Arial"/>
              <a:ea typeface="Arial"/>
              <a:cs typeface="Arial"/>
              <a:sym typeface="Arial"/>
            </a:endParaRPr>
          </a:p>
        </p:txBody>
      </p:sp>
      <p:sp>
        <p:nvSpPr>
          <p:cNvPr id="882" name="Google Shape;882;g2652c3dd1f4_0_208"/>
          <p:cNvSpPr txBox="1"/>
          <p:nvPr/>
        </p:nvSpPr>
        <p:spPr>
          <a:xfrm>
            <a:off x="2317340"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Complex business processes are simply and faithfully represented</a:t>
            </a:r>
            <a:endParaRPr b="0" i="0" sz="1400" u="none" cap="none" strike="noStrike">
              <a:solidFill>
                <a:srgbClr val="000000"/>
              </a:solidFill>
              <a:latin typeface="Arial"/>
              <a:ea typeface="Arial"/>
              <a:cs typeface="Arial"/>
              <a:sym typeface="Arial"/>
            </a:endParaRPr>
          </a:p>
        </p:txBody>
      </p:sp>
      <p:sp>
        <p:nvSpPr>
          <p:cNvPr id="883" name="Google Shape;883;g2652c3dd1f4_0_208"/>
          <p:cNvSpPr txBox="1"/>
          <p:nvPr/>
        </p:nvSpPr>
        <p:spPr>
          <a:xfrm>
            <a:off x="3921402"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Queries traverse locally-linked objects with consistent performance</a:t>
            </a:r>
            <a:endParaRPr b="0" i="0" sz="1400" u="none" cap="none" strike="noStrike">
              <a:solidFill>
                <a:srgbClr val="000000"/>
              </a:solidFill>
              <a:latin typeface="Arial"/>
              <a:ea typeface="Arial"/>
              <a:cs typeface="Arial"/>
              <a:sym typeface="Arial"/>
            </a:endParaRPr>
          </a:p>
        </p:txBody>
      </p:sp>
      <p:sp>
        <p:nvSpPr>
          <p:cNvPr id="884" name="Google Shape;884;g2652c3dd1f4_0_208"/>
          <p:cNvSpPr txBox="1"/>
          <p:nvPr/>
        </p:nvSpPr>
        <p:spPr>
          <a:xfrm>
            <a:off x="5525463"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Creates a flexible, connected</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view across disparate data domains</a:t>
            </a:r>
            <a:endParaRPr b="0" i="0" sz="1400" u="none" cap="none" strike="noStrike">
              <a:solidFill>
                <a:srgbClr val="000000"/>
              </a:solidFill>
              <a:latin typeface="Arial"/>
              <a:ea typeface="Arial"/>
              <a:cs typeface="Arial"/>
              <a:sym typeface="Arial"/>
            </a:endParaRPr>
          </a:p>
        </p:txBody>
      </p:sp>
      <p:sp>
        <p:nvSpPr>
          <p:cNvPr id="885" name="Google Shape;885;g2652c3dd1f4_0_208"/>
          <p:cNvSpPr txBox="1"/>
          <p:nvPr/>
        </p:nvSpPr>
        <p:spPr>
          <a:xfrm>
            <a:off x="7129525" y="2559325"/>
            <a:ext cx="1332300" cy="167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Builds up</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context, enabling reasoning,  inference and predictions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43"/>
          <p:cNvSpPr/>
          <p:nvPr/>
        </p:nvSpPr>
        <p:spPr>
          <a:xfrm>
            <a:off x="287258" y="875152"/>
            <a:ext cx="11721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DATA SOURCES</a:t>
            </a:r>
            <a:endParaRPr b="1" i="0" sz="800" u="none" cap="none" strike="noStrike">
              <a:solidFill>
                <a:srgbClr val="000000"/>
              </a:solidFill>
              <a:latin typeface="Arial"/>
              <a:ea typeface="Arial"/>
              <a:cs typeface="Arial"/>
              <a:sym typeface="Arial"/>
            </a:endParaRPr>
          </a:p>
        </p:txBody>
      </p:sp>
      <p:sp>
        <p:nvSpPr>
          <p:cNvPr id="891" name="Google Shape;891;p443"/>
          <p:cNvSpPr/>
          <p:nvPr/>
        </p:nvSpPr>
        <p:spPr>
          <a:xfrm>
            <a:off x="545862" y="4491188"/>
            <a:ext cx="9792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2" name="Google Shape;892;p443"/>
          <p:cNvSpPr/>
          <p:nvPr/>
        </p:nvSpPr>
        <p:spPr>
          <a:xfrm>
            <a:off x="5680578" y="898243"/>
            <a:ext cx="1464900" cy="3971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USE CASES</a:t>
            </a:r>
            <a:endParaRPr b="1" i="0" sz="800" u="none" cap="none" strike="noStrike">
              <a:solidFill>
                <a:srgbClr val="0078D7"/>
              </a:solidFill>
              <a:latin typeface="Arial"/>
              <a:ea typeface="Arial"/>
              <a:cs typeface="Arial"/>
              <a:sym typeface="Arial"/>
            </a:endParaRPr>
          </a:p>
        </p:txBody>
      </p:sp>
      <p:sp>
        <p:nvSpPr>
          <p:cNvPr id="893" name="Google Shape;893;p443"/>
          <p:cNvSpPr/>
          <p:nvPr/>
        </p:nvSpPr>
        <p:spPr>
          <a:xfrm>
            <a:off x="1521025" y="889000"/>
            <a:ext cx="13377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INGEST</a:t>
            </a:r>
            <a:endParaRPr b="1" i="0" sz="800" u="none" cap="none" strike="noStrike">
              <a:solidFill>
                <a:srgbClr val="000000"/>
              </a:solidFill>
              <a:latin typeface="Arial"/>
              <a:ea typeface="Arial"/>
              <a:cs typeface="Arial"/>
              <a:sym typeface="Arial"/>
            </a:endParaRPr>
          </a:p>
        </p:txBody>
      </p:sp>
      <p:sp>
        <p:nvSpPr>
          <p:cNvPr id="894" name="Google Shape;894;p443"/>
          <p:cNvSpPr/>
          <p:nvPr/>
        </p:nvSpPr>
        <p:spPr>
          <a:xfrm>
            <a:off x="1644298" y="1313872"/>
            <a:ext cx="1071000" cy="3445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895" name="Google Shape;895;p443"/>
          <p:cNvPicPr preferRelativeResize="0"/>
          <p:nvPr/>
        </p:nvPicPr>
        <p:blipFill rotWithShape="1">
          <a:blip r:embed="rId3">
            <a:alphaModFix/>
          </a:blip>
          <a:srcRect b="15340" l="0" r="58764" t="0"/>
          <a:stretch/>
        </p:blipFill>
        <p:spPr>
          <a:xfrm>
            <a:off x="775107" y="1416952"/>
            <a:ext cx="278562" cy="571884"/>
          </a:xfrm>
          <a:prstGeom prst="rect">
            <a:avLst/>
          </a:prstGeom>
          <a:noFill/>
          <a:ln>
            <a:noFill/>
          </a:ln>
        </p:spPr>
      </p:pic>
      <p:pic>
        <p:nvPicPr>
          <p:cNvPr descr="Graphical user interface, application&#10;&#10;Description automatically generated" id="896" name="Google Shape;896;p443"/>
          <p:cNvPicPr preferRelativeResize="0"/>
          <p:nvPr/>
        </p:nvPicPr>
        <p:blipFill rotWithShape="1">
          <a:blip r:embed="rId4">
            <a:alphaModFix/>
          </a:blip>
          <a:srcRect b="9832" l="26027" r="56331" t="37811"/>
          <a:stretch/>
        </p:blipFill>
        <p:spPr>
          <a:xfrm>
            <a:off x="817788" y="2302508"/>
            <a:ext cx="389689" cy="449335"/>
          </a:xfrm>
          <a:prstGeom prst="rect">
            <a:avLst/>
          </a:prstGeom>
          <a:noFill/>
          <a:ln>
            <a:noFill/>
          </a:ln>
        </p:spPr>
      </p:pic>
      <p:pic>
        <p:nvPicPr>
          <p:cNvPr descr="A picture containing text, tool, scissors&#10;&#10;Description automatically generated" id="897" name="Google Shape;897;p443"/>
          <p:cNvPicPr preferRelativeResize="0"/>
          <p:nvPr/>
        </p:nvPicPr>
        <p:blipFill rotWithShape="1">
          <a:blip r:embed="rId5">
            <a:alphaModFix/>
          </a:blip>
          <a:srcRect b="0" l="0" r="0" t="0"/>
          <a:stretch/>
        </p:blipFill>
        <p:spPr>
          <a:xfrm>
            <a:off x="889896" y="2954548"/>
            <a:ext cx="365806" cy="395637"/>
          </a:xfrm>
          <a:prstGeom prst="rect">
            <a:avLst/>
          </a:prstGeom>
          <a:noFill/>
          <a:ln>
            <a:noFill/>
          </a:ln>
        </p:spPr>
      </p:pic>
      <p:pic>
        <p:nvPicPr>
          <p:cNvPr descr="Graphical user interface, application&#10;&#10;Description automatically generated" id="898" name="Google Shape;898;p443"/>
          <p:cNvPicPr preferRelativeResize="0"/>
          <p:nvPr/>
        </p:nvPicPr>
        <p:blipFill rotWithShape="1">
          <a:blip r:embed="rId4">
            <a:alphaModFix/>
          </a:blip>
          <a:srcRect b="11448" l="56882" r="25840" t="38507"/>
          <a:stretch/>
        </p:blipFill>
        <p:spPr>
          <a:xfrm>
            <a:off x="1009027" y="2047974"/>
            <a:ext cx="365804" cy="411769"/>
          </a:xfrm>
          <a:prstGeom prst="rect">
            <a:avLst/>
          </a:prstGeom>
          <a:noFill/>
          <a:ln>
            <a:noFill/>
          </a:ln>
        </p:spPr>
      </p:pic>
      <p:pic>
        <p:nvPicPr>
          <p:cNvPr descr="Graphical user interface, application&#10;&#10;Description automatically generated" id="899" name="Google Shape;899;p443"/>
          <p:cNvPicPr preferRelativeResize="0"/>
          <p:nvPr/>
        </p:nvPicPr>
        <p:blipFill rotWithShape="1">
          <a:blip r:embed="rId4">
            <a:alphaModFix/>
          </a:blip>
          <a:srcRect b="11448" l="73523" r="9807" t="38507"/>
          <a:stretch/>
        </p:blipFill>
        <p:spPr>
          <a:xfrm>
            <a:off x="658153" y="2074041"/>
            <a:ext cx="330605" cy="385702"/>
          </a:xfrm>
          <a:prstGeom prst="rect">
            <a:avLst/>
          </a:prstGeom>
          <a:noFill/>
          <a:ln>
            <a:noFill/>
          </a:ln>
        </p:spPr>
      </p:pic>
      <p:pic>
        <p:nvPicPr>
          <p:cNvPr descr="Logo, company name&#10;&#10;Description automatically generated" id="900" name="Google Shape;900;p443"/>
          <p:cNvPicPr preferRelativeResize="0"/>
          <p:nvPr/>
        </p:nvPicPr>
        <p:blipFill rotWithShape="1">
          <a:blip r:embed="rId6">
            <a:alphaModFix/>
          </a:blip>
          <a:srcRect b="0" l="0" r="0" t="0"/>
          <a:stretch/>
        </p:blipFill>
        <p:spPr>
          <a:xfrm>
            <a:off x="1861673" y="2563486"/>
            <a:ext cx="685800" cy="422821"/>
          </a:xfrm>
          <a:prstGeom prst="rect">
            <a:avLst/>
          </a:prstGeom>
          <a:noFill/>
          <a:ln>
            <a:noFill/>
          </a:ln>
        </p:spPr>
      </p:pic>
      <p:grpSp>
        <p:nvGrpSpPr>
          <p:cNvPr id="901" name="Google Shape;901;p443"/>
          <p:cNvGrpSpPr/>
          <p:nvPr/>
        </p:nvGrpSpPr>
        <p:grpSpPr>
          <a:xfrm>
            <a:off x="1876836" y="1841835"/>
            <a:ext cx="573466" cy="519902"/>
            <a:chOff x="1313581" y="2626241"/>
            <a:chExt cx="685800" cy="621669"/>
          </a:xfrm>
        </p:grpSpPr>
        <p:pic>
          <p:nvPicPr>
            <p:cNvPr id="902" name="Google Shape;902;p443"/>
            <p:cNvPicPr preferRelativeResize="0"/>
            <p:nvPr/>
          </p:nvPicPr>
          <p:blipFill rotWithShape="1">
            <a:blip r:embed="rId7">
              <a:alphaModFix/>
            </a:blip>
            <a:srcRect b="0" l="0" r="0" t="0"/>
            <a:stretch/>
          </p:blipFill>
          <p:spPr>
            <a:xfrm>
              <a:off x="1476818" y="2626241"/>
              <a:ext cx="415777" cy="439292"/>
            </a:xfrm>
            <a:prstGeom prst="rect">
              <a:avLst/>
            </a:prstGeom>
            <a:noFill/>
            <a:ln>
              <a:noFill/>
            </a:ln>
          </p:spPr>
        </p:pic>
        <p:sp>
          <p:nvSpPr>
            <p:cNvPr id="903" name="Google Shape;903;p443"/>
            <p:cNvSpPr/>
            <p:nvPr/>
          </p:nvSpPr>
          <p:spPr>
            <a:xfrm>
              <a:off x="1313581" y="3061010"/>
              <a:ext cx="685800" cy="186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Apache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Hop</a:t>
              </a:r>
              <a:endParaRPr b="0" i="0" sz="1000" u="none" cap="none" strike="noStrike">
                <a:solidFill>
                  <a:srgbClr val="000000"/>
                </a:solidFill>
                <a:latin typeface="Arial"/>
                <a:ea typeface="Arial"/>
                <a:cs typeface="Arial"/>
                <a:sym typeface="Arial"/>
              </a:endParaRPr>
            </a:p>
          </p:txBody>
        </p:sp>
      </p:grpSp>
      <p:pic>
        <p:nvPicPr>
          <p:cNvPr descr="Shape&#10;&#10;Description automatically generated with low confidence" id="904" name="Google Shape;904;p443"/>
          <p:cNvPicPr preferRelativeResize="0"/>
          <p:nvPr/>
        </p:nvPicPr>
        <p:blipFill rotWithShape="1">
          <a:blip r:embed="rId3">
            <a:alphaModFix/>
          </a:blip>
          <a:srcRect b="15340" l="0" r="58764" t="0"/>
          <a:stretch/>
        </p:blipFill>
        <p:spPr>
          <a:xfrm>
            <a:off x="994849" y="1285818"/>
            <a:ext cx="278562" cy="571884"/>
          </a:xfrm>
          <a:prstGeom prst="rect">
            <a:avLst/>
          </a:prstGeom>
          <a:noFill/>
          <a:ln>
            <a:noFill/>
          </a:ln>
        </p:spPr>
      </p:pic>
      <p:pic>
        <p:nvPicPr>
          <p:cNvPr descr="Shape&#10;&#10;Description automatically generated with low confidence" id="905" name="Google Shape;905;p443"/>
          <p:cNvPicPr preferRelativeResize="0"/>
          <p:nvPr/>
        </p:nvPicPr>
        <p:blipFill rotWithShape="1">
          <a:blip r:embed="rId8">
            <a:alphaModFix/>
          </a:blip>
          <a:srcRect b="13858" l="0" r="0" t="0"/>
          <a:stretch/>
        </p:blipFill>
        <p:spPr>
          <a:xfrm>
            <a:off x="658154" y="3946218"/>
            <a:ext cx="478464" cy="412134"/>
          </a:xfrm>
          <a:prstGeom prst="rect">
            <a:avLst/>
          </a:prstGeom>
          <a:noFill/>
          <a:ln>
            <a:noFill/>
          </a:ln>
        </p:spPr>
      </p:pic>
      <p:pic>
        <p:nvPicPr>
          <p:cNvPr descr="Shape&#10;&#10;Description automatically generated with low confidence" id="906" name="Google Shape;906;p443"/>
          <p:cNvPicPr preferRelativeResize="0"/>
          <p:nvPr/>
        </p:nvPicPr>
        <p:blipFill rotWithShape="1">
          <a:blip r:embed="rId9">
            <a:alphaModFix/>
          </a:blip>
          <a:srcRect b="22450" l="0" r="0" t="0"/>
          <a:stretch/>
        </p:blipFill>
        <p:spPr>
          <a:xfrm>
            <a:off x="797704" y="4337086"/>
            <a:ext cx="301639" cy="233915"/>
          </a:xfrm>
          <a:prstGeom prst="rect">
            <a:avLst/>
          </a:prstGeom>
          <a:noFill/>
          <a:ln>
            <a:noFill/>
          </a:ln>
        </p:spPr>
      </p:pic>
      <p:pic>
        <p:nvPicPr>
          <p:cNvPr descr="Shape&#10;&#10;Description automatically generated with low confidence" id="907" name="Google Shape;907;p443"/>
          <p:cNvPicPr preferRelativeResize="0"/>
          <p:nvPr/>
        </p:nvPicPr>
        <p:blipFill rotWithShape="1">
          <a:blip r:embed="rId10">
            <a:alphaModFix/>
          </a:blip>
          <a:srcRect b="14623" l="0" r="0" t="0"/>
          <a:stretch/>
        </p:blipFill>
        <p:spPr>
          <a:xfrm>
            <a:off x="1042252" y="4103168"/>
            <a:ext cx="348710" cy="297712"/>
          </a:xfrm>
          <a:prstGeom prst="rect">
            <a:avLst/>
          </a:prstGeom>
          <a:noFill/>
          <a:ln>
            <a:noFill/>
          </a:ln>
        </p:spPr>
      </p:pic>
      <p:cxnSp>
        <p:nvCxnSpPr>
          <p:cNvPr id="908" name="Google Shape;908;p443"/>
          <p:cNvCxnSpPr/>
          <p:nvPr/>
        </p:nvCxnSpPr>
        <p:spPr>
          <a:xfrm flipH="1">
            <a:off x="484114" y="1157482"/>
            <a:ext cx="17100" cy="3662100"/>
          </a:xfrm>
          <a:prstGeom prst="straightConnector1">
            <a:avLst/>
          </a:prstGeom>
          <a:noFill/>
          <a:ln cap="flat" cmpd="sng" w="76200">
            <a:solidFill>
              <a:srgbClr val="A5A5A5"/>
            </a:solidFill>
            <a:prstDash val="solid"/>
            <a:round/>
            <a:headEnd len="med" w="med" type="triangle"/>
            <a:tailEnd len="med" w="med" type="triangle"/>
          </a:ln>
        </p:spPr>
      </p:cxnSp>
      <p:sp>
        <p:nvSpPr>
          <p:cNvPr id="909" name="Google Shape;909;p443"/>
          <p:cNvSpPr txBox="1"/>
          <p:nvPr/>
        </p:nvSpPr>
        <p:spPr>
          <a:xfrm>
            <a:off x="617427" y="1119263"/>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Structured</a:t>
            </a:r>
            <a:endParaRPr b="0" i="0" sz="900" u="none" cap="none" strike="noStrike">
              <a:solidFill>
                <a:srgbClr val="000000"/>
              </a:solidFill>
              <a:latin typeface="Arial"/>
              <a:ea typeface="Arial"/>
              <a:cs typeface="Arial"/>
              <a:sym typeface="Arial"/>
            </a:endParaRPr>
          </a:p>
        </p:txBody>
      </p:sp>
      <p:pic>
        <p:nvPicPr>
          <p:cNvPr descr="Shape&#10;&#10;Description automatically generated with low confidence" id="910" name="Google Shape;910;p443"/>
          <p:cNvPicPr preferRelativeResize="0"/>
          <p:nvPr/>
        </p:nvPicPr>
        <p:blipFill rotWithShape="1">
          <a:blip r:embed="rId11">
            <a:alphaModFix/>
          </a:blip>
          <a:srcRect b="19464" l="0" r="0" t="0"/>
          <a:stretch/>
        </p:blipFill>
        <p:spPr>
          <a:xfrm>
            <a:off x="1045018" y="3367963"/>
            <a:ext cx="216018" cy="173968"/>
          </a:xfrm>
          <a:prstGeom prst="rect">
            <a:avLst/>
          </a:prstGeom>
          <a:noFill/>
          <a:ln>
            <a:noFill/>
          </a:ln>
        </p:spPr>
      </p:pic>
      <p:sp>
        <p:nvSpPr>
          <p:cNvPr id="911" name="Google Shape;911;p443"/>
          <p:cNvSpPr txBox="1"/>
          <p:nvPr/>
        </p:nvSpPr>
        <p:spPr>
          <a:xfrm>
            <a:off x="622045" y="4532100"/>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Unstructured</a:t>
            </a:r>
            <a:endParaRPr b="0" i="0" sz="900" u="none" cap="none" strike="noStrike">
              <a:solidFill>
                <a:srgbClr val="000000"/>
              </a:solidFill>
              <a:latin typeface="Arial"/>
              <a:ea typeface="Arial"/>
              <a:cs typeface="Arial"/>
              <a:sym typeface="Arial"/>
            </a:endParaRPr>
          </a:p>
        </p:txBody>
      </p:sp>
      <p:sp>
        <p:nvSpPr>
          <p:cNvPr id="912" name="Google Shape;912;p443"/>
          <p:cNvSpPr/>
          <p:nvPr/>
        </p:nvSpPr>
        <p:spPr>
          <a:xfrm rot="-5400000">
            <a:off x="4905585" y="1937643"/>
            <a:ext cx="1828800" cy="248400"/>
          </a:xfrm>
          <a:prstGeom prst="rect">
            <a:avLst/>
          </a:prstGeom>
          <a:solidFill>
            <a:schemeClr val="dk2"/>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ANALYTICS </a:t>
            </a:r>
            <a:endParaRPr b="0" i="1" sz="800" u="none" cap="none" strike="noStrike">
              <a:solidFill>
                <a:srgbClr val="CCE7FF"/>
              </a:solidFill>
              <a:latin typeface="Arial"/>
              <a:ea typeface="Arial"/>
              <a:cs typeface="Arial"/>
              <a:sym typeface="Arial"/>
            </a:endParaRPr>
          </a:p>
        </p:txBody>
      </p:sp>
      <p:sp>
        <p:nvSpPr>
          <p:cNvPr id="913" name="Google Shape;913;p443"/>
          <p:cNvSpPr/>
          <p:nvPr/>
        </p:nvSpPr>
        <p:spPr>
          <a:xfrm rot="-5400000">
            <a:off x="5078700" y="3593125"/>
            <a:ext cx="1481700" cy="248100"/>
          </a:xfrm>
          <a:prstGeom prst="rect">
            <a:avLst/>
          </a:prstGeom>
          <a:solidFill>
            <a:schemeClr val="dk1"/>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MANAGEMENT </a:t>
            </a:r>
            <a:endParaRPr b="0" i="0" sz="800" u="none" cap="none" strike="noStrike">
              <a:solidFill>
                <a:srgbClr val="DCFDF8"/>
              </a:solidFill>
              <a:latin typeface="Arial"/>
              <a:ea typeface="Arial"/>
              <a:cs typeface="Arial"/>
              <a:sym typeface="Arial"/>
            </a:endParaRPr>
          </a:p>
        </p:txBody>
      </p:sp>
      <p:sp>
        <p:nvSpPr>
          <p:cNvPr id="914" name="Google Shape;914;p443"/>
          <p:cNvSpPr/>
          <p:nvPr/>
        </p:nvSpPr>
        <p:spPr>
          <a:xfrm>
            <a:off x="5937167" y="1182153"/>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Journey Analytics</a:t>
            </a:r>
            <a:endParaRPr b="0" i="0" sz="800" u="none" cap="none" strike="noStrike">
              <a:solidFill>
                <a:srgbClr val="000000"/>
              </a:solidFill>
              <a:latin typeface="Arial"/>
              <a:ea typeface="Arial"/>
              <a:cs typeface="Arial"/>
              <a:sym typeface="Arial"/>
            </a:endParaRPr>
          </a:p>
        </p:txBody>
      </p:sp>
      <p:sp>
        <p:nvSpPr>
          <p:cNvPr id="915" name="Google Shape;915;p443"/>
          <p:cNvSpPr/>
          <p:nvPr/>
        </p:nvSpPr>
        <p:spPr>
          <a:xfrm>
            <a:off x="5938610" y="142951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Risk Analytics</a:t>
            </a:r>
            <a:endParaRPr b="0" i="0" sz="800" u="none" cap="none" strike="noStrike">
              <a:solidFill>
                <a:srgbClr val="000000"/>
              </a:solidFill>
              <a:latin typeface="Arial"/>
              <a:ea typeface="Arial"/>
              <a:cs typeface="Arial"/>
              <a:sym typeface="Arial"/>
            </a:endParaRPr>
          </a:p>
        </p:txBody>
      </p:sp>
      <p:sp>
        <p:nvSpPr>
          <p:cNvPr id="916" name="Google Shape;916;p443"/>
          <p:cNvSpPr/>
          <p:nvPr/>
        </p:nvSpPr>
        <p:spPr>
          <a:xfrm>
            <a:off x="5936301" y="1672835"/>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Churn Analysis</a:t>
            </a:r>
            <a:endParaRPr b="0" i="0" sz="800" u="none" cap="none" strike="noStrike">
              <a:solidFill>
                <a:srgbClr val="000000"/>
              </a:solidFill>
              <a:latin typeface="Arial"/>
              <a:ea typeface="Arial"/>
              <a:cs typeface="Arial"/>
              <a:sym typeface="Arial"/>
            </a:endParaRPr>
          </a:p>
        </p:txBody>
      </p:sp>
      <p:sp>
        <p:nvSpPr>
          <p:cNvPr id="917" name="Google Shape;917;p443"/>
          <p:cNvSpPr/>
          <p:nvPr/>
        </p:nvSpPr>
        <p:spPr>
          <a:xfrm>
            <a:off x="5931972" y="19196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What-if Analysis</a:t>
            </a:r>
            <a:endParaRPr b="0" i="0" sz="800" u="none" cap="none" strike="noStrike">
              <a:solidFill>
                <a:srgbClr val="000000"/>
              </a:solidFill>
              <a:latin typeface="Arial"/>
              <a:ea typeface="Arial"/>
              <a:cs typeface="Arial"/>
              <a:sym typeface="Arial"/>
            </a:endParaRPr>
          </a:p>
        </p:txBody>
      </p:sp>
      <p:sp>
        <p:nvSpPr>
          <p:cNvPr id="918" name="Google Shape;918;p443"/>
          <p:cNvSpPr/>
          <p:nvPr/>
        </p:nvSpPr>
        <p:spPr>
          <a:xfrm>
            <a:off x="5917252" y="2397887"/>
            <a:ext cx="1077000" cy="32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Feature Engineering &amp; ML</a:t>
            </a:r>
            <a:endParaRPr b="0" i="0" sz="800" u="none" cap="none" strike="noStrike">
              <a:solidFill>
                <a:srgbClr val="000000"/>
              </a:solidFill>
              <a:latin typeface="Arial"/>
              <a:ea typeface="Arial"/>
              <a:cs typeface="Arial"/>
              <a:sym typeface="Arial"/>
            </a:endParaRPr>
          </a:p>
        </p:txBody>
      </p:sp>
      <p:sp>
        <p:nvSpPr>
          <p:cNvPr id="919" name="Google Shape;919;p443"/>
          <p:cNvSpPr/>
          <p:nvPr/>
        </p:nvSpPr>
        <p:spPr>
          <a:xfrm>
            <a:off x="5920427" y="2767342"/>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Fraud </a:t>
            </a:r>
            <a:endParaRPr b="0" i="0" sz="800" u="none" cap="none" strike="noStrike">
              <a:solidFill>
                <a:srgbClr val="000000"/>
              </a:solidFill>
              <a:latin typeface="Arial"/>
              <a:ea typeface="Arial"/>
              <a:cs typeface="Arial"/>
              <a:sym typeface="Arial"/>
            </a:endParaRPr>
          </a:p>
        </p:txBody>
      </p:sp>
      <p:sp>
        <p:nvSpPr>
          <p:cNvPr id="920" name="Google Shape;920;p443"/>
          <p:cNvSpPr/>
          <p:nvPr/>
        </p:nvSpPr>
        <p:spPr>
          <a:xfrm>
            <a:off x="5928509" y="2998828"/>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Recommendations</a:t>
            </a:r>
            <a:endParaRPr b="0" i="0" sz="800" u="none" cap="none" strike="noStrike">
              <a:solidFill>
                <a:srgbClr val="000000"/>
              </a:solidFill>
              <a:latin typeface="Arial"/>
              <a:ea typeface="Arial"/>
              <a:cs typeface="Arial"/>
              <a:sym typeface="Arial"/>
            </a:endParaRPr>
          </a:p>
        </p:txBody>
      </p:sp>
      <p:sp>
        <p:nvSpPr>
          <p:cNvPr id="921" name="Google Shape;921;p443"/>
          <p:cNvSpPr/>
          <p:nvPr/>
        </p:nvSpPr>
        <p:spPr>
          <a:xfrm>
            <a:off x="5932550" y="32447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Fabric</a:t>
            </a:r>
            <a:endParaRPr b="0" i="0" sz="800" u="none" cap="none" strike="noStrike">
              <a:solidFill>
                <a:srgbClr val="000000"/>
              </a:solidFill>
              <a:latin typeface="Arial"/>
              <a:ea typeface="Arial"/>
              <a:cs typeface="Arial"/>
              <a:sym typeface="Arial"/>
            </a:endParaRPr>
          </a:p>
        </p:txBody>
      </p:sp>
      <p:sp>
        <p:nvSpPr>
          <p:cNvPr id="922" name="Google Shape;922;p443"/>
          <p:cNvSpPr/>
          <p:nvPr/>
        </p:nvSpPr>
        <p:spPr>
          <a:xfrm>
            <a:off x="5934283" y="34860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Compliance </a:t>
            </a:r>
            <a:endParaRPr b="0" i="0" sz="800" u="none" cap="none" strike="noStrike">
              <a:solidFill>
                <a:srgbClr val="000000"/>
              </a:solidFill>
              <a:latin typeface="Arial"/>
              <a:ea typeface="Arial"/>
              <a:cs typeface="Arial"/>
              <a:sym typeface="Arial"/>
            </a:endParaRPr>
          </a:p>
        </p:txBody>
      </p:sp>
      <p:sp>
        <p:nvSpPr>
          <p:cNvPr id="923" name="Google Shape;923;p443"/>
          <p:cNvSpPr/>
          <p:nvPr/>
        </p:nvSpPr>
        <p:spPr>
          <a:xfrm>
            <a:off x="5932263" y="3730231"/>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Governance</a:t>
            </a:r>
            <a:endParaRPr b="0" i="0" sz="800" u="none" cap="none" strike="noStrike">
              <a:solidFill>
                <a:srgbClr val="000000"/>
              </a:solidFill>
              <a:latin typeface="Arial"/>
              <a:ea typeface="Arial"/>
              <a:cs typeface="Arial"/>
              <a:sym typeface="Arial"/>
            </a:endParaRPr>
          </a:p>
        </p:txBody>
      </p:sp>
      <p:sp>
        <p:nvSpPr>
          <p:cNvPr id="924" name="Google Shape;924;p443"/>
          <p:cNvSpPr/>
          <p:nvPr/>
        </p:nvSpPr>
        <p:spPr>
          <a:xfrm>
            <a:off x="5933994" y="397499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Provenance</a:t>
            </a:r>
            <a:endParaRPr b="0" i="0" sz="800" u="none" cap="none" strike="noStrike">
              <a:solidFill>
                <a:srgbClr val="000000"/>
              </a:solidFill>
              <a:latin typeface="Arial"/>
              <a:ea typeface="Arial"/>
              <a:cs typeface="Arial"/>
              <a:sym typeface="Arial"/>
            </a:endParaRPr>
          </a:p>
        </p:txBody>
      </p:sp>
      <p:sp>
        <p:nvSpPr>
          <p:cNvPr id="925" name="Google Shape;925;p443"/>
          <p:cNvSpPr/>
          <p:nvPr/>
        </p:nvSpPr>
        <p:spPr>
          <a:xfrm>
            <a:off x="5932262" y="42131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Lineage</a:t>
            </a:r>
            <a:endParaRPr b="0" i="0" sz="800" u="none" cap="none" strike="noStrike">
              <a:solidFill>
                <a:srgbClr val="000000"/>
              </a:solidFill>
              <a:latin typeface="Arial"/>
              <a:ea typeface="Arial"/>
              <a:cs typeface="Arial"/>
              <a:sym typeface="Arial"/>
            </a:endParaRPr>
          </a:p>
        </p:txBody>
      </p:sp>
      <p:sp>
        <p:nvSpPr>
          <p:cNvPr id="926" name="Google Shape;926;p443"/>
          <p:cNvSpPr/>
          <p:nvPr/>
        </p:nvSpPr>
        <p:spPr>
          <a:xfrm>
            <a:off x="5919272" y="21609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Next Best Case </a:t>
            </a:r>
            <a:endParaRPr b="0" i="0" sz="800" u="none" cap="none" strike="noStrike">
              <a:solidFill>
                <a:srgbClr val="000000"/>
              </a:solidFill>
              <a:latin typeface="Arial"/>
              <a:ea typeface="Arial"/>
              <a:cs typeface="Arial"/>
              <a:sym typeface="Arial"/>
            </a:endParaRPr>
          </a:p>
        </p:txBody>
      </p:sp>
      <p:pic>
        <p:nvPicPr>
          <p:cNvPr descr="Shape&#10;&#10;Description automatically generated with low confidence" id="927" name="Google Shape;927;p443"/>
          <p:cNvPicPr preferRelativeResize="0"/>
          <p:nvPr/>
        </p:nvPicPr>
        <p:blipFill rotWithShape="1">
          <a:blip r:embed="rId11">
            <a:alphaModFix/>
          </a:blip>
          <a:srcRect b="19464" l="0" r="0" t="0"/>
          <a:stretch/>
        </p:blipFill>
        <p:spPr>
          <a:xfrm>
            <a:off x="868742" y="3415058"/>
            <a:ext cx="216018" cy="173968"/>
          </a:xfrm>
          <a:prstGeom prst="rect">
            <a:avLst/>
          </a:prstGeom>
          <a:noFill/>
          <a:ln>
            <a:noFill/>
          </a:ln>
        </p:spPr>
      </p:pic>
      <p:sp>
        <p:nvSpPr>
          <p:cNvPr id="928" name="Google Shape;928;p443"/>
          <p:cNvSpPr/>
          <p:nvPr/>
        </p:nvSpPr>
        <p:spPr>
          <a:xfrm>
            <a:off x="717875" y="3580168"/>
            <a:ext cx="685800" cy="172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Ontologies</a:t>
            </a:r>
            <a:endParaRPr b="0" i="0" sz="1000" u="none" cap="none" strike="noStrike">
              <a:solidFill>
                <a:srgbClr val="000000"/>
              </a:solidFill>
              <a:latin typeface="Arial"/>
              <a:ea typeface="Arial"/>
              <a:cs typeface="Arial"/>
              <a:sym typeface="Arial"/>
            </a:endParaRPr>
          </a:p>
        </p:txBody>
      </p:sp>
      <p:pic>
        <p:nvPicPr>
          <p:cNvPr descr="Icon&#10;&#10;Description automatically generated" id="929" name="Google Shape;929;p443"/>
          <p:cNvPicPr preferRelativeResize="0"/>
          <p:nvPr/>
        </p:nvPicPr>
        <p:blipFill rotWithShape="1">
          <a:blip r:embed="rId12">
            <a:alphaModFix/>
          </a:blip>
          <a:srcRect b="9000" l="6756" r="5838" t="8654"/>
          <a:stretch/>
        </p:blipFill>
        <p:spPr>
          <a:xfrm>
            <a:off x="2021665" y="1399452"/>
            <a:ext cx="365800" cy="344631"/>
          </a:xfrm>
          <a:prstGeom prst="rect">
            <a:avLst/>
          </a:prstGeom>
          <a:noFill/>
          <a:ln>
            <a:noFill/>
          </a:ln>
        </p:spPr>
      </p:pic>
      <p:sp>
        <p:nvSpPr>
          <p:cNvPr id="930" name="Google Shape;930;p443"/>
          <p:cNvSpPr/>
          <p:nvPr/>
        </p:nvSpPr>
        <p:spPr>
          <a:xfrm>
            <a:off x="2956850" y="898250"/>
            <a:ext cx="2625600" cy="2920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1" name="Google Shape;931;p443"/>
          <p:cNvSpPr txBox="1"/>
          <p:nvPr/>
        </p:nvSpPr>
        <p:spPr>
          <a:xfrm>
            <a:off x="4421538" y="1982025"/>
            <a:ext cx="110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a:t>
            </a:r>
            <a:r>
              <a:rPr b="0" i="0" lang="en" sz="1100" u="none" cap="none" strike="noStrike">
                <a:solidFill>
                  <a:srgbClr val="000000"/>
                </a:solidFill>
                <a:latin typeface="Proxima Nova"/>
                <a:ea typeface="Proxima Nova"/>
                <a:cs typeface="Proxima Nova"/>
                <a:sym typeface="Proxima Nova"/>
              </a:rPr>
              <a:t>Bloom</a:t>
            </a:r>
            <a:endParaRPr b="0" i="0" sz="1100" u="none" cap="none" strike="noStrike">
              <a:solidFill>
                <a:srgbClr val="000000"/>
              </a:solidFill>
              <a:latin typeface="Proxima Nova"/>
              <a:ea typeface="Proxima Nova"/>
              <a:cs typeface="Proxima Nova"/>
              <a:sym typeface="Proxima Nova"/>
            </a:endParaRPr>
          </a:p>
        </p:txBody>
      </p:sp>
      <p:pic>
        <p:nvPicPr>
          <p:cNvPr id="932" name="Google Shape;932;p443"/>
          <p:cNvPicPr preferRelativeResize="0"/>
          <p:nvPr/>
        </p:nvPicPr>
        <p:blipFill rotWithShape="1">
          <a:blip r:embed="rId13">
            <a:alphaModFix/>
          </a:blip>
          <a:srcRect b="0" l="0" r="0" t="0"/>
          <a:stretch/>
        </p:blipFill>
        <p:spPr>
          <a:xfrm>
            <a:off x="4453800" y="1237675"/>
            <a:ext cx="759600" cy="751993"/>
          </a:xfrm>
          <a:prstGeom prst="rect">
            <a:avLst/>
          </a:prstGeom>
          <a:noFill/>
          <a:ln>
            <a:noFill/>
          </a:ln>
        </p:spPr>
      </p:pic>
      <p:grpSp>
        <p:nvGrpSpPr>
          <p:cNvPr id="933" name="Google Shape;933;p443"/>
          <p:cNvGrpSpPr/>
          <p:nvPr/>
        </p:nvGrpSpPr>
        <p:grpSpPr>
          <a:xfrm>
            <a:off x="3289264" y="2473804"/>
            <a:ext cx="1975963" cy="1147605"/>
            <a:chOff x="3001633" y="2577708"/>
            <a:chExt cx="2344800" cy="1459500"/>
          </a:xfrm>
        </p:grpSpPr>
        <p:sp>
          <p:nvSpPr>
            <p:cNvPr id="934" name="Google Shape;934;p443"/>
            <p:cNvSpPr/>
            <p:nvPr/>
          </p:nvSpPr>
          <p:spPr>
            <a:xfrm>
              <a:off x="3001633" y="2577708"/>
              <a:ext cx="2344800" cy="1459500"/>
            </a:xfrm>
            <a:prstGeom prst="can">
              <a:avLst>
                <a:gd fmla="val 25000" name="adj"/>
              </a:avLst>
            </a:prstGeom>
            <a:solidFill>
              <a:srgbClr val="CFE2F3"/>
            </a:solidFill>
            <a:ln cap="flat" cmpd="sng" w="12700">
              <a:solidFill>
                <a:srgbClr val="66B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medium confidence" id="935" name="Google Shape;935;p443"/>
            <p:cNvPicPr preferRelativeResize="0"/>
            <p:nvPr/>
          </p:nvPicPr>
          <p:blipFill rotWithShape="1">
            <a:blip r:embed="rId14">
              <a:alphaModFix/>
            </a:blip>
            <a:srcRect b="0" l="0" r="0" t="0"/>
            <a:stretch/>
          </p:blipFill>
          <p:spPr>
            <a:xfrm>
              <a:off x="3909647" y="3772167"/>
              <a:ext cx="624253" cy="234095"/>
            </a:xfrm>
            <a:prstGeom prst="rect">
              <a:avLst/>
            </a:prstGeom>
            <a:noFill/>
            <a:ln>
              <a:noFill/>
            </a:ln>
          </p:spPr>
        </p:pic>
        <p:cxnSp>
          <p:nvCxnSpPr>
            <p:cNvPr id="936" name="Google Shape;936;p443"/>
            <p:cNvCxnSpPr>
              <a:stCxn id="937" idx="7"/>
            </p:cNvCxnSpPr>
            <p:nvPr/>
          </p:nvCxnSpPr>
          <p:spPr>
            <a:xfrm flipH="1" rot="10800000">
              <a:off x="3728160" y="3472771"/>
              <a:ext cx="432900" cy="206100"/>
            </a:xfrm>
            <a:prstGeom prst="straightConnector1">
              <a:avLst/>
            </a:prstGeom>
            <a:noFill/>
            <a:ln cap="flat" cmpd="sng" w="9525">
              <a:solidFill>
                <a:srgbClr val="797979"/>
              </a:solidFill>
              <a:prstDash val="solid"/>
              <a:round/>
              <a:headEnd len="sm" w="sm" type="none"/>
              <a:tailEnd len="med" w="med" type="triangle"/>
            </a:ln>
          </p:spPr>
        </p:cxnSp>
        <p:cxnSp>
          <p:nvCxnSpPr>
            <p:cNvPr id="938" name="Google Shape;938;p443"/>
            <p:cNvCxnSpPr>
              <a:stCxn id="937" idx="6"/>
              <a:endCxn id="939" idx="2"/>
            </p:cNvCxnSpPr>
            <p:nvPr/>
          </p:nvCxnSpPr>
          <p:spPr>
            <a:xfrm>
              <a:off x="3743932" y="3713767"/>
              <a:ext cx="290100" cy="2700"/>
            </a:xfrm>
            <a:prstGeom prst="straightConnector1">
              <a:avLst/>
            </a:prstGeom>
            <a:noFill/>
            <a:ln cap="flat" cmpd="sng" w="9525">
              <a:solidFill>
                <a:srgbClr val="797979"/>
              </a:solidFill>
              <a:prstDash val="solid"/>
              <a:round/>
              <a:headEnd len="sm" w="sm" type="none"/>
              <a:tailEnd len="med" w="med" type="triangle"/>
            </a:ln>
          </p:spPr>
        </p:cxnSp>
        <p:cxnSp>
          <p:nvCxnSpPr>
            <p:cNvPr id="940" name="Google Shape;940;p443"/>
            <p:cNvCxnSpPr>
              <a:stCxn id="941" idx="6"/>
              <a:endCxn id="942" idx="3"/>
            </p:cNvCxnSpPr>
            <p:nvPr/>
          </p:nvCxnSpPr>
          <p:spPr>
            <a:xfrm flipH="1" rot="10800000">
              <a:off x="3194221" y="3456489"/>
              <a:ext cx="500700" cy="228900"/>
            </a:xfrm>
            <a:prstGeom prst="straightConnector1">
              <a:avLst/>
            </a:prstGeom>
            <a:noFill/>
            <a:ln cap="flat" cmpd="sng" w="9525">
              <a:solidFill>
                <a:srgbClr val="797979"/>
              </a:solidFill>
              <a:prstDash val="solid"/>
              <a:round/>
              <a:headEnd len="med" w="med" type="triangle"/>
              <a:tailEnd len="med" w="med" type="triangle"/>
            </a:ln>
          </p:spPr>
        </p:cxnSp>
        <p:cxnSp>
          <p:nvCxnSpPr>
            <p:cNvPr id="943" name="Google Shape;943;p443"/>
            <p:cNvCxnSpPr>
              <a:stCxn id="944" idx="6"/>
              <a:endCxn id="945" idx="2"/>
            </p:cNvCxnSpPr>
            <p:nvPr/>
          </p:nvCxnSpPr>
          <p:spPr>
            <a:xfrm flipH="1" rot="10800000">
              <a:off x="4268628" y="3394478"/>
              <a:ext cx="391500" cy="51000"/>
            </a:xfrm>
            <a:prstGeom prst="straightConnector1">
              <a:avLst/>
            </a:prstGeom>
            <a:noFill/>
            <a:ln cap="flat" cmpd="sng" w="9525">
              <a:solidFill>
                <a:srgbClr val="797979"/>
              </a:solidFill>
              <a:prstDash val="solid"/>
              <a:round/>
              <a:headEnd len="med" w="med" type="triangle"/>
              <a:tailEnd len="med" w="med" type="triangle"/>
            </a:ln>
          </p:spPr>
        </p:cxnSp>
        <p:cxnSp>
          <p:nvCxnSpPr>
            <p:cNvPr id="946" name="Google Shape;946;p443"/>
            <p:cNvCxnSpPr>
              <a:stCxn id="947" idx="3"/>
              <a:endCxn id="941" idx="7"/>
            </p:cNvCxnSpPr>
            <p:nvPr/>
          </p:nvCxnSpPr>
          <p:spPr>
            <a:xfrm flipH="1">
              <a:off x="3178509" y="3483236"/>
              <a:ext cx="106500" cy="167400"/>
            </a:xfrm>
            <a:prstGeom prst="straightConnector1">
              <a:avLst/>
            </a:prstGeom>
            <a:noFill/>
            <a:ln cap="flat" cmpd="sng" w="9525">
              <a:solidFill>
                <a:srgbClr val="797979"/>
              </a:solidFill>
              <a:prstDash val="solid"/>
              <a:round/>
              <a:headEnd len="sm" w="sm" type="none"/>
              <a:tailEnd len="med" w="med" type="triangle"/>
            </a:ln>
          </p:spPr>
        </p:cxnSp>
        <p:cxnSp>
          <p:nvCxnSpPr>
            <p:cNvPr id="948" name="Google Shape;948;p443"/>
            <p:cNvCxnSpPr>
              <a:stCxn id="949" idx="6"/>
              <a:endCxn id="950" idx="2"/>
            </p:cNvCxnSpPr>
            <p:nvPr/>
          </p:nvCxnSpPr>
          <p:spPr>
            <a:xfrm flipH="1" rot="10800000">
              <a:off x="4492132" y="3669422"/>
              <a:ext cx="245700" cy="55500"/>
            </a:xfrm>
            <a:prstGeom prst="straightConnector1">
              <a:avLst/>
            </a:prstGeom>
            <a:noFill/>
            <a:ln cap="flat" cmpd="sng" w="9525">
              <a:solidFill>
                <a:srgbClr val="797979"/>
              </a:solidFill>
              <a:prstDash val="solid"/>
              <a:round/>
              <a:headEnd len="med" w="med" type="triangle"/>
              <a:tailEnd len="med" w="med" type="triangle"/>
            </a:ln>
          </p:spPr>
        </p:cxnSp>
        <p:cxnSp>
          <p:nvCxnSpPr>
            <p:cNvPr id="951" name="Google Shape;951;p443"/>
            <p:cNvCxnSpPr>
              <a:stCxn id="950" idx="6"/>
            </p:cNvCxnSpPr>
            <p:nvPr/>
          </p:nvCxnSpPr>
          <p:spPr>
            <a:xfrm>
              <a:off x="4845552" y="3669538"/>
              <a:ext cx="243900" cy="15900"/>
            </a:xfrm>
            <a:prstGeom prst="straightConnector1">
              <a:avLst/>
            </a:prstGeom>
            <a:noFill/>
            <a:ln cap="flat" cmpd="sng" w="9525">
              <a:solidFill>
                <a:srgbClr val="797979"/>
              </a:solidFill>
              <a:prstDash val="solid"/>
              <a:round/>
              <a:headEnd len="med" w="med" type="triangle"/>
              <a:tailEnd len="med" w="med" type="triangle"/>
            </a:ln>
          </p:spPr>
        </p:cxnSp>
        <p:cxnSp>
          <p:nvCxnSpPr>
            <p:cNvPr id="952" name="Google Shape;952;p443"/>
            <p:cNvCxnSpPr>
              <a:stCxn id="945" idx="4"/>
              <a:endCxn id="950" idx="0"/>
            </p:cNvCxnSpPr>
            <p:nvPr/>
          </p:nvCxnSpPr>
          <p:spPr>
            <a:xfrm>
              <a:off x="4713882" y="3443963"/>
              <a:ext cx="77700" cy="176100"/>
            </a:xfrm>
            <a:prstGeom prst="straightConnector1">
              <a:avLst/>
            </a:prstGeom>
            <a:noFill/>
            <a:ln cap="flat" cmpd="sng" w="9525">
              <a:solidFill>
                <a:srgbClr val="797979"/>
              </a:solidFill>
              <a:prstDash val="solid"/>
              <a:round/>
              <a:headEnd len="med" w="med" type="triangle"/>
              <a:tailEnd len="med" w="med" type="triangle"/>
            </a:ln>
          </p:spPr>
        </p:cxnSp>
        <p:cxnSp>
          <p:nvCxnSpPr>
            <p:cNvPr id="953" name="Google Shape;953;p443"/>
            <p:cNvCxnSpPr>
              <a:endCxn id="949" idx="1"/>
            </p:cNvCxnSpPr>
            <p:nvPr/>
          </p:nvCxnSpPr>
          <p:spPr>
            <a:xfrm>
              <a:off x="4246304" y="3494726"/>
              <a:ext cx="153900" cy="195300"/>
            </a:xfrm>
            <a:prstGeom prst="straightConnector1">
              <a:avLst/>
            </a:prstGeom>
            <a:noFill/>
            <a:ln cap="flat" cmpd="sng" w="9525">
              <a:solidFill>
                <a:srgbClr val="797979"/>
              </a:solidFill>
              <a:prstDash val="solid"/>
              <a:round/>
              <a:headEnd len="med" w="med" type="triangle"/>
              <a:tailEnd len="med" w="med" type="triangle"/>
            </a:ln>
          </p:spPr>
        </p:cxnSp>
        <p:cxnSp>
          <p:nvCxnSpPr>
            <p:cNvPr id="954" name="Google Shape;954;p443"/>
            <p:cNvCxnSpPr>
              <a:stCxn id="945" idx="6"/>
            </p:cNvCxnSpPr>
            <p:nvPr/>
          </p:nvCxnSpPr>
          <p:spPr>
            <a:xfrm>
              <a:off x="4767732" y="3394613"/>
              <a:ext cx="206100" cy="91200"/>
            </a:xfrm>
            <a:prstGeom prst="straightConnector1">
              <a:avLst/>
            </a:prstGeom>
            <a:noFill/>
            <a:ln cap="flat" cmpd="sng" w="9525">
              <a:solidFill>
                <a:srgbClr val="797979"/>
              </a:solidFill>
              <a:prstDash val="solid"/>
              <a:round/>
              <a:headEnd len="sm" w="sm" type="none"/>
              <a:tailEnd len="med" w="med" type="triangle"/>
            </a:ln>
          </p:spPr>
        </p:cxnSp>
        <p:sp>
          <p:nvSpPr>
            <p:cNvPr id="947" name="Google Shape;947;p443"/>
            <p:cNvSpPr/>
            <p:nvPr/>
          </p:nvSpPr>
          <p:spPr>
            <a:xfrm>
              <a:off x="3269237" y="3398990"/>
              <a:ext cx="107700" cy="98700"/>
            </a:xfrm>
            <a:prstGeom prst="ellipse">
              <a:avLst/>
            </a:prstGeom>
            <a:solidFill>
              <a:srgbClr val="66B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1" name="Google Shape;941;p443"/>
            <p:cNvSpPr/>
            <p:nvPr/>
          </p:nvSpPr>
          <p:spPr>
            <a:xfrm>
              <a:off x="3086521" y="3636039"/>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4" name="Google Shape;944;p443"/>
            <p:cNvSpPr/>
            <p:nvPr/>
          </p:nvSpPr>
          <p:spPr>
            <a:xfrm>
              <a:off x="4160928" y="3396128"/>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39" name="Google Shape;939;p443"/>
            <p:cNvSpPr/>
            <p:nvPr/>
          </p:nvSpPr>
          <p:spPr>
            <a:xfrm>
              <a:off x="4034024" y="366720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9" name="Google Shape;949;p443"/>
            <p:cNvSpPr/>
            <p:nvPr/>
          </p:nvSpPr>
          <p:spPr>
            <a:xfrm>
              <a:off x="4384432" y="3675572"/>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5" name="Google Shape;945;p443"/>
            <p:cNvSpPr/>
            <p:nvPr/>
          </p:nvSpPr>
          <p:spPr>
            <a:xfrm>
              <a:off x="4660032" y="3345263"/>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0" name="Google Shape;950;p443"/>
            <p:cNvSpPr/>
            <p:nvPr/>
          </p:nvSpPr>
          <p:spPr>
            <a:xfrm>
              <a:off x="4737852" y="3620188"/>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2" name="Google Shape;942;p443"/>
            <p:cNvSpPr/>
            <p:nvPr/>
          </p:nvSpPr>
          <p:spPr>
            <a:xfrm>
              <a:off x="3679025" y="3372127"/>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37" name="Google Shape;937;p443"/>
            <p:cNvSpPr/>
            <p:nvPr/>
          </p:nvSpPr>
          <p:spPr>
            <a:xfrm>
              <a:off x="3636232" y="3664417"/>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55" name="Google Shape;955;p443"/>
            <p:cNvCxnSpPr/>
            <p:nvPr/>
          </p:nvCxnSpPr>
          <p:spPr>
            <a:xfrm flipH="1" rot="10800000">
              <a:off x="3688833" y="3472082"/>
              <a:ext cx="30300" cy="1878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56" name="Google Shape;956;p443"/>
            <p:cNvPicPr preferRelativeResize="0"/>
            <p:nvPr/>
          </p:nvPicPr>
          <p:blipFill rotWithShape="1">
            <a:blip r:embed="rId11">
              <a:alphaModFix/>
            </a:blip>
            <a:srcRect b="19464" l="0" r="0" t="0"/>
            <a:stretch/>
          </p:blipFill>
          <p:spPr>
            <a:xfrm>
              <a:off x="4862877" y="2931534"/>
              <a:ext cx="193674" cy="143063"/>
            </a:xfrm>
            <a:prstGeom prst="rect">
              <a:avLst/>
            </a:prstGeom>
            <a:noFill/>
            <a:ln>
              <a:noFill/>
            </a:ln>
          </p:spPr>
        </p:pic>
        <p:pic>
          <p:nvPicPr>
            <p:cNvPr descr="Shape&#10;&#10;Description automatically generated with low confidence" id="957" name="Google Shape;957;p443"/>
            <p:cNvPicPr preferRelativeResize="0"/>
            <p:nvPr/>
          </p:nvPicPr>
          <p:blipFill rotWithShape="1">
            <a:blip r:embed="rId11">
              <a:alphaModFix/>
            </a:blip>
            <a:srcRect b="19464" l="0" r="0" t="0"/>
            <a:stretch/>
          </p:blipFill>
          <p:spPr>
            <a:xfrm>
              <a:off x="4596687" y="3113670"/>
              <a:ext cx="193674" cy="143063"/>
            </a:xfrm>
            <a:prstGeom prst="rect">
              <a:avLst/>
            </a:prstGeom>
            <a:noFill/>
            <a:ln>
              <a:noFill/>
            </a:ln>
          </p:spPr>
        </p:pic>
        <p:sp>
          <p:nvSpPr>
            <p:cNvPr id="958" name="Google Shape;958;p443"/>
            <p:cNvSpPr/>
            <p:nvPr/>
          </p:nvSpPr>
          <p:spPr>
            <a:xfrm>
              <a:off x="5091110" y="3632149"/>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9" name="Google Shape;959;p443"/>
            <p:cNvSpPr/>
            <p:nvPr/>
          </p:nvSpPr>
          <p:spPr>
            <a:xfrm>
              <a:off x="4973630" y="345071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60" name="Google Shape;960;p443"/>
            <p:cNvCxnSpPr/>
            <p:nvPr/>
          </p:nvCxnSpPr>
          <p:spPr>
            <a:xfrm>
              <a:off x="5048056" y="3537034"/>
              <a:ext cx="74400" cy="1137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61" name="Google Shape;961;p443"/>
            <p:cNvPicPr preferRelativeResize="0"/>
            <p:nvPr/>
          </p:nvPicPr>
          <p:blipFill rotWithShape="1">
            <a:blip r:embed="rId11">
              <a:alphaModFix/>
            </a:blip>
            <a:srcRect b="19464" l="0" r="0" t="0"/>
            <a:stretch/>
          </p:blipFill>
          <p:spPr>
            <a:xfrm>
              <a:off x="3133061" y="2940374"/>
              <a:ext cx="193674" cy="143063"/>
            </a:xfrm>
            <a:prstGeom prst="rect">
              <a:avLst/>
            </a:prstGeom>
            <a:noFill/>
            <a:ln>
              <a:noFill/>
            </a:ln>
          </p:spPr>
        </p:pic>
        <p:pic>
          <p:nvPicPr>
            <p:cNvPr descr="Shape&#10;&#10;Description automatically generated with low confidence" id="962" name="Google Shape;962;p443"/>
            <p:cNvPicPr preferRelativeResize="0"/>
            <p:nvPr/>
          </p:nvPicPr>
          <p:blipFill rotWithShape="1">
            <a:blip r:embed="rId11">
              <a:alphaModFix/>
            </a:blip>
            <a:srcRect b="19464" l="0" r="0" t="0"/>
            <a:stretch/>
          </p:blipFill>
          <p:spPr>
            <a:xfrm>
              <a:off x="3958561" y="3011905"/>
              <a:ext cx="193674" cy="143063"/>
            </a:xfrm>
            <a:prstGeom prst="rect">
              <a:avLst/>
            </a:prstGeom>
            <a:noFill/>
            <a:ln>
              <a:noFill/>
            </a:ln>
          </p:spPr>
        </p:pic>
        <p:cxnSp>
          <p:nvCxnSpPr>
            <p:cNvPr id="963" name="Google Shape;963;p443"/>
            <p:cNvCxnSpPr>
              <a:stCxn id="962" idx="3"/>
              <a:endCxn id="956" idx="1"/>
            </p:cNvCxnSpPr>
            <p:nvPr/>
          </p:nvCxnSpPr>
          <p:spPr>
            <a:xfrm flipH="1" rot="10800000">
              <a:off x="4152235" y="3003037"/>
              <a:ext cx="710700" cy="80400"/>
            </a:xfrm>
            <a:prstGeom prst="straightConnector1">
              <a:avLst/>
            </a:prstGeom>
            <a:noFill/>
            <a:ln cap="flat" cmpd="sng" w="9525">
              <a:solidFill>
                <a:srgbClr val="797979"/>
              </a:solidFill>
              <a:prstDash val="solid"/>
              <a:round/>
              <a:headEnd len="med" w="med" type="triangle"/>
              <a:tailEnd len="med" w="med" type="triangle"/>
            </a:ln>
          </p:spPr>
        </p:cxnSp>
        <p:cxnSp>
          <p:nvCxnSpPr>
            <p:cNvPr id="964" name="Google Shape;964;p443"/>
            <p:cNvCxnSpPr>
              <a:stCxn id="961" idx="3"/>
              <a:endCxn id="962" idx="1"/>
            </p:cNvCxnSpPr>
            <p:nvPr/>
          </p:nvCxnSpPr>
          <p:spPr>
            <a:xfrm>
              <a:off x="3326735" y="3011906"/>
              <a:ext cx="631800" cy="71400"/>
            </a:xfrm>
            <a:prstGeom prst="straightConnector1">
              <a:avLst/>
            </a:prstGeom>
            <a:noFill/>
            <a:ln cap="flat" cmpd="sng" w="9525">
              <a:solidFill>
                <a:srgbClr val="797979"/>
              </a:solidFill>
              <a:prstDash val="solid"/>
              <a:round/>
              <a:headEnd len="med" w="med" type="triangle"/>
              <a:tailEnd len="med" w="med" type="triangle"/>
            </a:ln>
          </p:spPr>
        </p:cxnSp>
        <p:cxnSp>
          <p:nvCxnSpPr>
            <p:cNvPr id="965" name="Google Shape;965;p443"/>
            <p:cNvCxnSpPr>
              <a:endCxn id="957" idx="1"/>
            </p:cNvCxnSpPr>
            <p:nvPr/>
          </p:nvCxnSpPr>
          <p:spPr>
            <a:xfrm>
              <a:off x="4133187" y="3096102"/>
              <a:ext cx="463500" cy="89100"/>
            </a:xfrm>
            <a:prstGeom prst="straightConnector1">
              <a:avLst/>
            </a:prstGeom>
            <a:noFill/>
            <a:ln cap="flat" cmpd="sng" w="9525">
              <a:solidFill>
                <a:srgbClr val="797979"/>
              </a:solidFill>
              <a:prstDash val="solid"/>
              <a:round/>
              <a:headEnd len="med" w="med" type="triangle"/>
              <a:tailEnd len="med" w="med" type="triangle"/>
            </a:ln>
          </p:spPr>
        </p:cxnSp>
        <p:cxnSp>
          <p:nvCxnSpPr>
            <p:cNvPr id="966" name="Google Shape;966;p443"/>
            <p:cNvCxnSpPr>
              <a:endCxn id="947" idx="0"/>
            </p:cNvCxnSpPr>
            <p:nvPr/>
          </p:nvCxnSpPr>
          <p:spPr>
            <a:xfrm>
              <a:off x="3246887" y="3088190"/>
              <a:ext cx="76200" cy="310800"/>
            </a:xfrm>
            <a:prstGeom prst="straightConnector1">
              <a:avLst/>
            </a:prstGeom>
            <a:noFill/>
            <a:ln cap="flat" cmpd="sng" w="9525">
              <a:solidFill>
                <a:srgbClr val="797979"/>
              </a:solidFill>
              <a:prstDash val="dot"/>
              <a:round/>
              <a:headEnd len="med" w="med" type="triangle"/>
              <a:tailEnd len="med" w="med" type="triangle"/>
            </a:ln>
          </p:spPr>
        </p:cxnSp>
        <p:cxnSp>
          <p:nvCxnSpPr>
            <p:cNvPr id="967" name="Google Shape;967;p443"/>
            <p:cNvCxnSpPr>
              <a:endCxn id="958" idx="7"/>
            </p:cNvCxnSpPr>
            <p:nvPr/>
          </p:nvCxnSpPr>
          <p:spPr>
            <a:xfrm>
              <a:off x="5012338" y="3082003"/>
              <a:ext cx="170700" cy="564600"/>
            </a:xfrm>
            <a:prstGeom prst="straightConnector1">
              <a:avLst/>
            </a:prstGeom>
            <a:noFill/>
            <a:ln cap="flat" cmpd="sng" w="9525">
              <a:solidFill>
                <a:srgbClr val="797979"/>
              </a:solidFill>
              <a:prstDash val="dot"/>
              <a:round/>
              <a:headEnd len="sm" w="sm" type="none"/>
              <a:tailEnd len="med" w="med" type="triangle"/>
            </a:ln>
          </p:spPr>
        </p:cxnSp>
        <p:cxnSp>
          <p:nvCxnSpPr>
            <p:cNvPr id="968" name="Google Shape;968;p443"/>
            <p:cNvCxnSpPr/>
            <p:nvPr/>
          </p:nvCxnSpPr>
          <p:spPr>
            <a:xfrm>
              <a:off x="4059772" y="3170887"/>
              <a:ext cx="99600" cy="245400"/>
            </a:xfrm>
            <a:prstGeom prst="straightConnector1">
              <a:avLst/>
            </a:prstGeom>
            <a:noFill/>
            <a:ln cap="flat" cmpd="sng" w="9525">
              <a:solidFill>
                <a:srgbClr val="797979"/>
              </a:solidFill>
              <a:prstDash val="dot"/>
              <a:round/>
              <a:headEnd len="med" w="med" type="triangle"/>
              <a:tailEnd len="med" w="med" type="triangle"/>
            </a:ln>
          </p:spPr>
        </p:cxnSp>
        <p:cxnSp>
          <p:nvCxnSpPr>
            <p:cNvPr id="969" name="Google Shape;969;p443"/>
            <p:cNvCxnSpPr/>
            <p:nvPr/>
          </p:nvCxnSpPr>
          <p:spPr>
            <a:xfrm flipH="1">
              <a:off x="3733872" y="3164537"/>
              <a:ext cx="275100" cy="505800"/>
            </a:xfrm>
            <a:prstGeom prst="straightConnector1">
              <a:avLst/>
            </a:prstGeom>
            <a:noFill/>
            <a:ln cap="flat" cmpd="sng" w="9525">
              <a:solidFill>
                <a:srgbClr val="797979"/>
              </a:solidFill>
              <a:prstDash val="dot"/>
              <a:round/>
              <a:headEnd len="sm" w="sm" type="none"/>
              <a:tailEnd len="med" w="med" type="triangle"/>
            </a:ln>
          </p:spPr>
        </p:cxnSp>
        <p:cxnSp>
          <p:nvCxnSpPr>
            <p:cNvPr id="970" name="Google Shape;970;p443"/>
            <p:cNvCxnSpPr>
              <a:endCxn id="959" idx="0"/>
            </p:cNvCxnSpPr>
            <p:nvPr/>
          </p:nvCxnSpPr>
          <p:spPr>
            <a:xfrm>
              <a:off x="4730180" y="3203515"/>
              <a:ext cx="297300" cy="247200"/>
            </a:xfrm>
            <a:prstGeom prst="straightConnector1">
              <a:avLst/>
            </a:prstGeom>
            <a:noFill/>
            <a:ln cap="flat" cmpd="sng" w="9525">
              <a:solidFill>
                <a:srgbClr val="797979"/>
              </a:solidFill>
              <a:prstDash val="dot"/>
              <a:round/>
              <a:headEnd len="med" w="med" type="triangle"/>
              <a:tailEnd len="med" w="med" type="triangle"/>
            </a:ln>
          </p:spPr>
        </p:cxnSp>
      </p:grpSp>
      <p:sp>
        <p:nvSpPr>
          <p:cNvPr id="971" name="Google Shape;971;p443"/>
          <p:cNvSpPr txBox="1"/>
          <p:nvPr/>
        </p:nvSpPr>
        <p:spPr>
          <a:xfrm>
            <a:off x="3152124" y="1989675"/>
            <a:ext cx="170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GDS Library</a:t>
            </a:r>
            <a:endParaRPr b="0" i="0" sz="1000" u="none" cap="none" strike="noStrike">
              <a:solidFill>
                <a:srgbClr val="000000"/>
              </a:solidFill>
              <a:latin typeface="Proxima Nova"/>
              <a:ea typeface="Proxima Nova"/>
              <a:cs typeface="Proxima Nova"/>
              <a:sym typeface="Proxima Nova"/>
            </a:endParaRPr>
          </a:p>
        </p:txBody>
      </p:sp>
      <p:sp>
        <p:nvSpPr>
          <p:cNvPr id="972" name="Google Shape;972;p443"/>
          <p:cNvSpPr txBox="1"/>
          <p:nvPr/>
        </p:nvSpPr>
        <p:spPr>
          <a:xfrm>
            <a:off x="3597795" y="935180"/>
            <a:ext cx="14559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PRODUCT COMPONENTS</a:t>
            </a:r>
            <a:endParaRPr b="0" i="0" sz="1400" u="none" cap="none" strike="noStrike">
              <a:solidFill>
                <a:srgbClr val="000000"/>
              </a:solidFill>
              <a:latin typeface="Arial"/>
              <a:ea typeface="Arial"/>
              <a:cs typeface="Arial"/>
              <a:sym typeface="Arial"/>
            </a:endParaRPr>
          </a:p>
        </p:txBody>
      </p:sp>
      <p:grpSp>
        <p:nvGrpSpPr>
          <p:cNvPr id="973" name="Google Shape;973;p443"/>
          <p:cNvGrpSpPr/>
          <p:nvPr/>
        </p:nvGrpSpPr>
        <p:grpSpPr>
          <a:xfrm>
            <a:off x="3264458" y="1174449"/>
            <a:ext cx="923680" cy="937795"/>
            <a:chOff x="4873752" y="333756"/>
            <a:chExt cx="1147571" cy="1147571"/>
          </a:xfrm>
        </p:grpSpPr>
        <p:pic>
          <p:nvPicPr>
            <p:cNvPr id="974" name="Google Shape;974;p443"/>
            <p:cNvPicPr preferRelativeResize="0"/>
            <p:nvPr/>
          </p:nvPicPr>
          <p:blipFill rotWithShape="1">
            <a:blip r:embed="rId15">
              <a:alphaModFix/>
            </a:blip>
            <a:srcRect b="0" l="0" r="0" t="0"/>
            <a:stretch/>
          </p:blipFill>
          <p:spPr>
            <a:xfrm>
              <a:off x="4873752" y="333756"/>
              <a:ext cx="1147571" cy="1147571"/>
            </a:xfrm>
            <a:prstGeom prst="rect">
              <a:avLst/>
            </a:prstGeom>
            <a:noFill/>
            <a:ln>
              <a:noFill/>
            </a:ln>
          </p:spPr>
        </p:pic>
        <p:sp>
          <p:nvSpPr>
            <p:cNvPr id="975" name="Google Shape;975;p443"/>
            <p:cNvSpPr/>
            <p:nvPr/>
          </p:nvSpPr>
          <p:spPr>
            <a:xfrm>
              <a:off x="5545234" y="1041120"/>
              <a:ext cx="138600" cy="1479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976" name="Google Shape;976;p443"/>
          <p:cNvSpPr txBox="1"/>
          <p:nvPr/>
        </p:nvSpPr>
        <p:spPr>
          <a:xfrm>
            <a:off x="2969862" y="3736125"/>
            <a:ext cx="2614500" cy="3231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Neo4j Knowledge Graph Workbench</a:t>
            </a:r>
            <a:endParaRPr b="0" i="0" sz="900" u="none" cap="none" strike="noStrike">
              <a:solidFill>
                <a:srgbClr val="000000"/>
              </a:solidFill>
              <a:latin typeface="Arial"/>
              <a:ea typeface="Arial"/>
              <a:cs typeface="Arial"/>
              <a:sym typeface="Arial"/>
            </a:endParaRPr>
          </a:p>
        </p:txBody>
      </p:sp>
      <p:sp>
        <p:nvSpPr>
          <p:cNvPr id="977" name="Google Shape;977;p443"/>
          <p:cNvSpPr/>
          <p:nvPr/>
        </p:nvSpPr>
        <p:spPr>
          <a:xfrm>
            <a:off x="1792461" y="4331037"/>
            <a:ext cx="759600" cy="309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a:ea typeface="Courier"/>
                <a:cs typeface="Courier"/>
                <a:sym typeface="Courier"/>
              </a:rPr>
              <a:t>APOC</a:t>
            </a:r>
            <a:endParaRPr b="0" i="0" sz="1400" u="none" cap="none" strike="noStrike">
              <a:solidFill>
                <a:srgbClr val="000000"/>
              </a:solidFill>
              <a:latin typeface="Arial"/>
              <a:ea typeface="Arial"/>
              <a:cs typeface="Arial"/>
              <a:sym typeface="Arial"/>
            </a:endParaRPr>
          </a:p>
        </p:txBody>
      </p:sp>
      <p:sp>
        <p:nvSpPr>
          <p:cNvPr id="978" name="Google Shape;978;p443"/>
          <p:cNvSpPr/>
          <p:nvPr/>
        </p:nvSpPr>
        <p:spPr>
          <a:xfrm>
            <a:off x="7228495" y="898240"/>
            <a:ext cx="1548300" cy="1742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VISUALIZE</a:t>
            </a:r>
            <a:endParaRPr b="1" i="0" sz="800" u="none" cap="none" strike="noStrike">
              <a:solidFill>
                <a:srgbClr val="0078D7"/>
              </a:solidFill>
              <a:latin typeface="Arial"/>
              <a:ea typeface="Arial"/>
              <a:cs typeface="Arial"/>
              <a:sym typeface="Arial"/>
            </a:endParaRPr>
          </a:p>
        </p:txBody>
      </p:sp>
      <p:sp>
        <p:nvSpPr>
          <p:cNvPr id="979" name="Google Shape;979;p443"/>
          <p:cNvSpPr/>
          <p:nvPr/>
        </p:nvSpPr>
        <p:spPr>
          <a:xfrm>
            <a:off x="7337627" y="1193352"/>
            <a:ext cx="1288500" cy="12915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0" name="Google Shape;980;p443"/>
          <p:cNvPicPr preferRelativeResize="0"/>
          <p:nvPr/>
        </p:nvPicPr>
        <p:blipFill rotWithShape="1">
          <a:blip r:embed="rId16">
            <a:alphaModFix/>
          </a:blip>
          <a:srcRect b="0" l="0" r="0" t="0"/>
          <a:stretch/>
        </p:blipFill>
        <p:spPr>
          <a:xfrm>
            <a:off x="7721940" y="1262327"/>
            <a:ext cx="451336" cy="330440"/>
          </a:xfrm>
          <a:prstGeom prst="rect">
            <a:avLst/>
          </a:prstGeom>
          <a:noFill/>
          <a:ln>
            <a:noFill/>
          </a:ln>
        </p:spPr>
      </p:pic>
      <p:pic>
        <p:nvPicPr>
          <p:cNvPr descr="Download SiSense Logo in SVG Vector or PNG File Format - Logo.wine" id="981" name="Google Shape;981;p443"/>
          <p:cNvPicPr preferRelativeResize="0"/>
          <p:nvPr/>
        </p:nvPicPr>
        <p:blipFill rotWithShape="1">
          <a:blip r:embed="rId17">
            <a:alphaModFix/>
          </a:blip>
          <a:srcRect b="37302" l="7690" r="7035" t="37421"/>
          <a:stretch/>
        </p:blipFill>
        <p:spPr>
          <a:xfrm>
            <a:off x="7438858" y="1628011"/>
            <a:ext cx="1002044" cy="195214"/>
          </a:xfrm>
          <a:prstGeom prst="rect">
            <a:avLst/>
          </a:prstGeom>
          <a:noFill/>
          <a:ln>
            <a:noFill/>
          </a:ln>
        </p:spPr>
      </p:pic>
      <p:pic>
        <p:nvPicPr>
          <p:cNvPr descr="Icon&#10;&#10;Description automatically generated" id="982" name="Google Shape;982;p443"/>
          <p:cNvPicPr preferRelativeResize="0"/>
          <p:nvPr/>
        </p:nvPicPr>
        <p:blipFill rotWithShape="1">
          <a:blip r:embed="rId18">
            <a:alphaModFix/>
          </a:blip>
          <a:srcRect b="0" l="0" r="0" t="0"/>
          <a:stretch/>
        </p:blipFill>
        <p:spPr>
          <a:xfrm>
            <a:off x="7645452" y="1898320"/>
            <a:ext cx="557560" cy="223025"/>
          </a:xfrm>
          <a:prstGeom prst="rect">
            <a:avLst/>
          </a:prstGeom>
          <a:noFill/>
          <a:ln>
            <a:noFill/>
          </a:ln>
        </p:spPr>
      </p:pic>
      <p:pic>
        <p:nvPicPr>
          <p:cNvPr id="983" name="Google Shape;983;p443"/>
          <p:cNvPicPr preferRelativeResize="0"/>
          <p:nvPr/>
        </p:nvPicPr>
        <p:blipFill rotWithShape="1">
          <a:blip r:embed="rId19">
            <a:alphaModFix/>
          </a:blip>
          <a:srcRect b="0" l="0" r="0" t="0"/>
          <a:stretch/>
        </p:blipFill>
        <p:spPr>
          <a:xfrm>
            <a:off x="7644273" y="2186910"/>
            <a:ext cx="529004" cy="175956"/>
          </a:xfrm>
          <a:prstGeom prst="rect">
            <a:avLst/>
          </a:prstGeom>
          <a:noFill/>
          <a:ln>
            <a:noFill/>
          </a:ln>
        </p:spPr>
      </p:pic>
      <p:sp>
        <p:nvSpPr>
          <p:cNvPr id="984" name="Google Shape;984;p443"/>
          <p:cNvSpPr/>
          <p:nvPr/>
        </p:nvSpPr>
        <p:spPr>
          <a:xfrm>
            <a:off x="7228600" y="2787647"/>
            <a:ext cx="1539300" cy="21198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DRIVERS &amp; APIs</a:t>
            </a:r>
            <a:endParaRPr b="1" i="0" sz="800" u="none" cap="none" strike="noStrike">
              <a:solidFill>
                <a:srgbClr val="0078D7"/>
              </a:solidFill>
              <a:latin typeface="Arial"/>
              <a:ea typeface="Arial"/>
              <a:cs typeface="Arial"/>
              <a:sym typeface="Arial"/>
            </a:endParaRPr>
          </a:p>
        </p:txBody>
      </p:sp>
      <p:sp>
        <p:nvSpPr>
          <p:cNvPr id="985" name="Google Shape;985;p443"/>
          <p:cNvSpPr/>
          <p:nvPr/>
        </p:nvSpPr>
        <p:spPr>
          <a:xfrm>
            <a:off x="7366625" y="3075045"/>
            <a:ext cx="1281000" cy="16839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logo&#10;&#10;Description automatically generated" id="986" name="Google Shape;986;p443"/>
          <p:cNvPicPr preferRelativeResize="0"/>
          <p:nvPr/>
        </p:nvPicPr>
        <p:blipFill rotWithShape="1">
          <a:blip r:embed="rId20">
            <a:alphaModFix/>
          </a:blip>
          <a:srcRect b="0" l="0" r="0" t="0"/>
          <a:stretch/>
        </p:blipFill>
        <p:spPr>
          <a:xfrm>
            <a:off x="7642998" y="3226256"/>
            <a:ext cx="573509" cy="208155"/>
          </a:xfrm>
          <a:prstGeom prst="rect">
            <a:avLst/>
          </a:prstGeom>
          <a:noFill/>
          <a:ln>
            <a:noFill/>
          </a:ln>
        </p:spPr>
      </p:pic>
      <p:pic>
        <p:nvPicPr>
          <p:cNvPr descr="Icon&#10;&#10;Description automatically generated with low confidence" id="987" name="Google Shape;987;p443"/>
          <p:cNvPicPr preferRelativeResize="0"/>
          <p:nvPr/>
        </p:nvPicPr>
        <p:blipFill rotWithShape="1">
          <a:blip r:embed="rId21">
            <a:alphaModFix/>
          </a:blip>
          <a:srcRect b="0" l="0" r="0" t="0"/>
          <a:stretch/>
        </p:blipFill>
        <p:spPr>
          <a:xfrm>
            <a:off x="8269218" y="3405561"/>
            <a:ext cx="332633" cy="413369"/>
          </a:xfrm>
          <a:prstGeom prst="rect">
            <a:avLst/>
          </a:prstGeom>
          <a:noFill/>
          <a:ln>
            <a:noFill/>
          </a:ln>
        </p:spPr>
      </p:pic>
      <p:pic>
        <p:nvPicPr>
          <p:cNvPr id="988" name="Google Shape;988;p443"/>
          <p:cNvPicPr preferRelativeResize="0"/>
          <p:nvPr/>
        </p:nvPicPr>
        <p:blipFill rotWithShape="1">
          <a:blip r:embed="rId22">
            <a:alphaModFix/>
          </a:blip>
          <a:srcRect b="0" l="0" r="0" t="0"/>
          <a:stretch/>
        </p:blipFill>
        <p:spPr>
          <a:xfrm>
            <a:off x="1775550" y="3094825"/>
            <a:ext cx="850248" cy="449350"/>
          </a:xfrm>
          <a:prstGeom prst="rect">
            <a:avLst/>
          </a:prstGeom>
          <a:noFill/>
          <a:ln>
            <a:noFill/>
          </a:ln>
        </p:spPr>
      </p:pic>
      <p:pic>
        <p:nvPicPr>
          <p:cNvPr id="989" name="Google Shape;989;p443"/>
          <p:cNvPicPr preferRelativeResize="0"/>
          <p:nvPr/>
        </p:nvPicPr>
        <p:blipFill rotWithShape="1">
          <a:blip r:embed="rId23">
            <a:alphaModFix/>
          </a:blip>
          <a:srcRect b="0" l="0" r="0" t="0"/>
          <a:stretch/>
        </p:blipFill>
        <p:spPr>
          <a:xfrm>
            <a:off x="1777083" y="3762657"/>
            <a:ext cx="789686" cy="365952"/>
          </a:xfrm>
          <a:prstGeom prst="rect">
            <a:avLst/>
          </a:prstGeom>
          <a:noFill/>
          <a:ln>
            <a:noFill/>
          </a:ln>
        </p:spPr>
      </p:pic>
      <p:pic>
        <p:nvPicPr>
          <p:cNvPr id="990" name="Google Shape;990;p443"/>
          <p:cNvPicPr preferRelativeResize="0"/>
          <p:nvPr/>
        </p:nvPicPr>
        <p:blipFill rotWithShape="1">
          <a:blip r:embed="rId24">
            <a:alphaModFix/>
          </a:blip>
          <a:srcRect b="0" l="6436" r="0" t="28155"/>
          <a:stretch/>
        </p:blipFill>
        <p:spPr>
          <a:xfrm>
            <a:off x="7506100" y="4355177"/>
            <a:ext cx="1002050" cy="228900"/>
          </a:xfrm>
          <a:prstGeom prst="rect">
            <a:avLst/>
          </a:prstGeom>
          <a:no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pic>
      <p:pic>
        <p:nvPicPr>
          <p:cNvPr id="991" name="Google Shape;991;p443"/>
          <p:cNvPicPr preferRelativeResize="0"/>
          <p:nvPr/>
        </p:nvPicPr>
        <p:blipFill rotWithShape="1">
          <a:blip r:embed="rId25">
            <a:alphaModFix/>
          </a:blip>
          <a:srcRect b="0" l="0" r="0" t="0"/>
          <a:stretch/>
        </p:blipFill>
        <p:spPr>
          <a:xfrm>
            <a:off x="7370475" y="3468909"/>
            <a:ext cx="923628" cy="519540"/>
          </a:xfrm>
          <a:prstGeom prst="rect">
            <a:avLst/>
          </a:prstGeom>
          <a:noFill/>
          <a:ln>
            <a:noFill/>
          </a:ln>
        </p:spPr>
      </p:pic>
      <p:pic>
        <p:nvPicPr>
          <p:cNvPr id="992" name="Google Shape;992;p443"/>
          <p:cNvPicPr preferRelativeResize="0"/>
          <p:nvPr/>
        </p:nvPicPr>
        <p:blipFill rotWithShape="1">
          <a:blip r:embed="rId26">
            <a:alphaModFix/>
          </a:blip>
          <a:srcRect b="0" l="0" r="0" t="0"/>
          <a:stretch/>
        </p:blipFill>
        <p:spPr>
          <a:xfrm>
            <a:off x="7948975" y="4022958"/>
            <a:ext cx="573499" cy="323867"/>
          </a:xfrm>
          <a:prstGeom prst="rect">
            <a:avLst/>
          </a:prstGeom>
          <a:noFill/>
          <a:ln>
            <a:noFill/>
          </a:ln>
        </p:spPr>
      </p:pic>
      <p:sp>
        <p:nvSpPr>
          <p:cNvPr id="993" name="Google Shape;993;p443"/>
          <p:cNvSpPr/>
          <p:nvPr/>
        </p:nvSpPr>
        <p:spPr>
          <a:xfrm>
            <a:off x="2956850" y="4105525"/>
            <a:ext cx="2625600" cy="801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94" name="Google Shape;994;p443"/>
          <p:cNvSpPr txBox="1"/>
          <p:nvPr/>
        </p:nvSpPr>
        <p:spPr>
          <a:xfrm>
            <a:off x="3312648" y="4173950"/>
            <a:ext cx="19140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DEPLOYMENT PLATFORM</a:t>
            </a:r>
            <a:endParaRPr b="0" i="0" sz="1400" u="none" cap="none" strike="noStrike">
              <a:solidFill>
                <a:srgbClr val="000000"/>
              </a:solidFill>
              <a:latin typeface="Arial"/>
              <a:ea typeface="Arial"/>
              <a:cs typeface="Arial"/>
              <a:sym typeface="Arial"/>
            </a:endParaRPr>
          </a:p>
        </p:txBody>
      </p:sp>
      <p:sp>
        <p:nvSpPr>
          <p:cNvPr id="995" name="Google Shape;995;p44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Neo4j Graph Data Platform </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996" name="Google Shape;996;p443"/>
          <p:cNvSpPr/>
          <p:nvPr/>
        </p:nvSpPr>
        <p:spPr>
          <a:xfrm>
            <a:off x="7583925" y="1250550"/>
            <a:ext cx="711900" cy="3540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7" name="Google Shape;997;p443"/>
          <p:cNvPicPr preferRelativeResize="0"/>
          <p:nvPr/>
        </p:nvPicPr>
        <p:blipFill>
          <a:blip r:embed="rId27">
            <a:alphaModFix/>
          </a:blip>
          <a:stretch>
            <a:fillRect/>
          </a:stretch>
        </p:blipFill>
        <p:spPr>
          <a:xfrm>
            <a:off x="3990875" y="4389339"/>
            <a:ext cx="557550" cy="434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1000"/>
                                        <p:tgtEl>
                                          <p:spTgt spid="890"/>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8"/>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Graphs In Government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1008" name="Google Shape;1008;p438"/>
          <p:cNvGrpSpPr/>
          <p:nvPr/>
        </p:nvGrpSpPr>
        <p:grpSpPr>
          <a:xfrm>
            <a:off x="4217097" y="1851586"/>
            <a:ext cx="2437393" cy="2322989"/>
            <a:chOff x="154" y="-130"/>
            <a:chExt cx="4860206" cy="4632082"/>
          </a:xfrm>
        </p:grpSpPr>
        <p:sp>
          <p:nvSpPr>
            <p:cNvPr id="1009" name="Google Shape;1009;p438"/>
            <p:cNvSpPr/>
            <p:nvPr/>
          </p:nvSpPr>
          <p:spPr>
            <a:xfrm flipH="1" rot="9712883">
              <a:off x="3616895" y="1296563"/>
              <a:ext cx="1099730" cy="1099730"/>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0" name="Google Shape;1010;p438"/>
            <p:cNvSpPr/>
            <p:nvPr/>
          </p:nvSpPr>
          <p:spPr>
            <a:xfrm rot="-5324035">
              <a:off x="1868381" y="11886"/>
              <a:ext cx="1099768" cy="1099768"/>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1" name="Google Shape;1011;p438"/>
            <p:cNvSpPr/>
            <p:nvPr/>
          </p:nvSpPr>
          <p:spPr>
            <a:xfrm rot="3289108">
              <a:off x="2888538" y="3308337"/>
              <a:ext cx="1099677" cy="1099677"/>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2" name="Google Shape;1012;p438"/>
            <p:cNvSpPr/>
            <p:nvPr/>
          </p:nvSpPr>
          <p:spPr>
            <a:xfrm flipH="1" rot="980302">
              <a:off x="132603" y="1320537"/>
              <a:ext cx="1099501" cy="1099501"/>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3" name="Google Shape;1013;p438"/>
            <p:cNvSpPr/>
            <p:nvPr/>
          </p:nvSpPr>
          <p:spPr>
            <a:xfrm flipH="1" rot="-3357265">
              <a:off x="784114" y="3318814"/>
              <a:ext cx="1099576" cy="1099576"/>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4" name="Google Shape;1014;p438"/>
            <p:cNvSpPr/>
            <p:nvPr/>
          </p:nvSpPr>
          <p:spPr>
            <a:xfrm>
              <a:off x="573743" y="480719"/>
              <a:ext cx="3716700" cy="37167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DCDEE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sp>
        <p:nvSpPr>
          <p:cNvPr id="1015" name="Google Shape;1015;p438"/>
          <p:cNvSpPr/>
          <p:nvPr/>
        </p:nvSpPr>
        <p:spPr>
          <a:xfrm>
            <a:off x="4532955" y="3149762"/>
            <a:ext cx="1807500" cy="463200"/>
          </a:xfrm>
          <a:prstGeom prst="rect">
            <a:avLst/>
          </a:prstGeom>
          <a:noFill/>
          <a:ln>
            <a:noFill/>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53585F"/>
              </a:buClr>
              <a:buSzPts val="1500"/>
              <a:buFont typeface="Helvetica Neue"/>
              <a:buNone/>
            </a:pPr>
            <a:r>
              <a:rPr b="1" i="0" lang="en" sz="1400" u="none" cap="none" strike="noStrike">
                <a:solidFill>
                  <a:srgbClr val="000000"/>
                </a:solidFill>
                <a:latin typeface="Nunito Sans"/>
                <a:ea typeface="Nunito Sans"/>
                <a:cs typeface="Nunito Sans"/>
                <a:sym typeface="Nunito Sans"/>
              </a:rPr>
              <a:t>Graphs in Government </a:t>
            </a:r>
            <a:endParaRPr b="0" i="0" sz="1400" u="none" cap="none" strike="noStrike">
              <a:solidFill>
                <a:srgbClr val="000000"/>
              </a:solidFill>
              <a:latin typeface="Nunito Sans"/>
              <a:ea typeface="Nunito Sans"/>
              <a:cs typeface="Nunito Sans"/>
              <a:sym typeface="Nunito Sans"/>
            </a:endParaRPr>
          </a:p>
        </p:txBody>
      </p:sp>
      <p:grpSp>
        <p:nvGrpSpPr>
          <p:cNvPr id="1016" name="Google Shape;1016;p438"/>
          <p:cNvGrpSpPr/>
          <p:nvPr/>
        </p:nvGrpSpPr>
        <p:grpSpPr>
          <a:xfrm>
            <a:off x="6025200" y="3580362"/>
            <a:ext cx="3112844" cy="1388776"/>
            <a:chOff x="5336275" y="3214349"/>
            <a:chExt cx="3112844" cy="1388776"/>
          </a:xfrm>
        </p:grpSpPr>
        <p:sp>
          <p:nvSpPr>
            <p:cNvPr id="1017" name="Google Shape;1017;p438"/>
            <p:cNvSpPr/>
            <p:nvPr/>
          </p:nvSpPr>
          <p:spPr>
            <a:xfrm>
              <a:off x="5336275"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Planning</a:t>
              </a:r>
              <a:endParaRPr b="0" i="0" sz="1000" u="none" cap="none" strike="noStrike">
                <a:solidFill>
                  <a:srgbClr val="000000"/>
                </a:solidFill>
                <a:latin typeface="Nunito Sans"/>
                <a:ea typeface="Nunito Sans"/>
                <a:cs typeface="Nunito Sans"/>
                <a:sym typeface="Nunito Sans"/>
              </a:endParaRPr>
            </a:p>
          </p:txBody>
        </p:sp>
        <p:sp>
          <p:nvSpPr>
            <p:cNvPr id="1018" name="Google Shape;1018;p438"/>
            <p:cNvSpPr/>
            <p:nvPr/>
          </p:nvSpPr>
          <p:spPr>
            <a:xfrm>
              <a:off x="6851678" y="3214349"/>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Lessons Learned</a:t>
              </a:r>
              <a:endParaRPr b="0" i="0" sz="800" u="none" cap="none" strike="noStrike">
                <a:solidFill>
                  <a:srgbClr val="000000"/>
                </a:solidFill>
                <a:latin typeface="Arial"/>
                <a:ea typeface="Arial"/>
                <a:cs typeface="Arial"/>
                <a:sym typeface="Arial"/>
              </a:endParaRPr>
            </a:p>
          </p:txBody>
        </p:sp>
        <p:sp>
          <p:nvSpPr>
            <p:cNvPr id="1019" name="Google Shape;1019;p438"/>
            <p:cNvSpPr/>
            <p:nvPr/>
          </p:nvSpPr>
          <p:spPr>
            <a:xfrm>
              <a:off x="7230219" y="3777786"/>
              <a:ext cx="121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Dependency Management</a:t>
              </a:r>
              <a:endParaRPr b="0" i="0" sz="800" u="none" cap="none" strike="noStrike">
                <a:solidFill>
                  <a:srgbClr val="000000"/>
                </a:solidFill>
                <a:latin typeface="Arial"/>
                <a:ea typeface="Arial"/>
                <a:cs typeface="Arial"/>
                <a:sym typeface="Arial"/>
              </a:endParaRPr>
            </a:p>
          </p:txBody>
        </p:sp>
        <p:sp>
          <p:nvSpPr>
            <p:cNvPr id="1020" name="Google Shape;1020;p438"/>
            <p:cNvSpPr/>
            <p:nvPr/>
          </p:nvSpPr>
          <p:spPr>
            <a:xfrm>
              <a:off x="7042323" y="4387550"/>
              <a:ext cx="10191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Consolidation</a:t>
              </a:r>
              <a:endParaRPr b="0" i="0" sz="800" u="none" cap="none" strike="noStrike">
                <a:solidFill>
                  <a:srgbClr val="000000"/>
                </a:solidFill>
                <a:latin typeface="Arial"/>
                <a:ea typeface="Arial"/>
                <a:cs typeface="Arial"/>
                <a:sym typeface="Arial"/>
              </a:endParaRPr>
            </a:p>
          </p:txBody>
        </p:sp>
        <p:grpSp>
          <p:nvGrpSpPr>
            <p:cNvPr id="1021" name="Google Shape;1021;p438"/>
            <p:cNvGrpSpPr/>
            <p:nvPr/>
          </p:nvGrpSpPr>
          <p:grpSpPr>
            <a:xfrm>
              <a:off x="6737114" y="3634602"/>
              <a:ext cx="434951" cy="434951"/>
              <a:chOff x="0" y="0"/>
              <a:chExt cx="867300" cy="867300"/>
            </a:xfrm>
          </p:grpSpPr>
          <p:sp>
            <p:nvSpPr>
              <p:cNvPr id="1022" name="Google Shape;1022;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3" name="Google Shape;1023;p438"/>
              <p:cNvPicPr preferRelativeResize="0"/>
              <p:nvPr/>
            </p:nvPicPr>
            <p:blipFill rotWithShape="1">
              <a:blip r:embed="rId3">
                <a:alphaModFix/>
              </a:blip>
              <a:srcRect b="0" l="0" r="0" t="0"/>
              <a:stretch/>
            </p:blipFill>
            <p:spPr>
              <a:xfrm>
                <a:off x="162835" y="166487"/>
                <a:ext cx="543602" cy="543603"/>
              </a:xfrm>
              <a:prstGeom prst="rect">
                <a:avLst/>
              </a:prstGeom>
              <a:noFill/>
              <a:ln>
                <a:noFill/>
              </a:ln>
            </p:spPr>
          </p:pic>
        </p:grpSp>
        <p:grpSp>
          <p:nvGrpSpPr>
            <p:cNvPr id="1024" name="Google Shape;1024;p438"/>
            <p:cNvGrpSpPr/>
            <p:nvPr/>
          </p:nvGrpSpPr>
          <p:grpSpPr>
            <a:xfrm>
              <a:off x="6543945" y="4168174"/>
              <a:ext cx="434951" cy="434951"/>
              <a:chOff x="0" y="0"/>
              <a:chExt cx="867300" cy="867300"/>
            </a:xfrm>
          </p:grpSpPr>
          <p:sp>
            <p:nvSpPr>
              <p:cNvPr id="1025" name="Google Shape;1025;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6" name="Google Shape;1026;p438"/>
              <p:cNvPicPr preferRelativeResize="0"/>
              <p:nvPr/>
            </p:nvPicPr>
            <p:blipFill rotWithShape="1">
              <a:blip r:embed="rId4">
                <a:alphaModFix/>
              </a:blip>
              <a:srcRect b="0" l="0" r="0" t="0"/>
              <a:stretch/>
            </p:blipFill>
            <p:spPr>
              <a:xfrm>
                <a:off x="173894" y="173894"/>
                <a:ext cx="486922" cy="486921"/>
              </a:xfrm>
              <a:prstGeom prst="rect">
                <a:avLst/>
              </a:prstGeom>
              <a:noFill/>
              <a:ln>
                <a:noFill/>
              </a:ln>
            </p:spPr>
          </p:pic>
        </p:grpSp>
        <p:grpSp>
          <p:nvGrpSpPr>
            <p:cNvPr id="1027" name="Google Shape;1027;p438"/>
            <p:cNvGrpSpPr/>
            <p:nvPr/>
          </p:nvGrpSpPr>
          <p:grpSpPr>
            <a:xfrm>
              <a:off x="6371797" y="3232233"/>
              <a:ext cx="434951" cy="434951"/>
              <a:chOff x="0" y="0"/>
              <a:chExt cx="867300" cy="867300"/>
            </a:xfrm>
          </p:grpSpPr>
          <p:sp>
            <p:nvSpPr>
              <p:cNvPr id="1028" name="Google Shape;1028;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9" name="Google Shape;1029;p438"/>
              <p:cNvPicPr preferRelativeResize="0"/>
              <p:nvPr/>
            </p:nvPicPr>
            <p:blipFill rotWithShape="1">
              <a:blip r:embed="rId5">
                <a:alphaModFix/>
              </a:blip>
              <a:srcRect b="0" l="0" r="0" t="0"/>
              <a:stretch/>
            </p:blipFill>
            <p:spPr>
              <a:xfrm>
                <a:off x="177800" y="195147"/>
                <a:ext cx="524934" cy="524934"/>
              </a:xfrm>
              <a:prstGeom prst="rect">
                <a:avLst/>
              </a:prstGeom>
              <a:noFill/>
              <a:ln>
                <a:noFill/>
              </a:ln>
            </p:spPr>
          </p:pic>
        </p:grpSp>
        <p:sp>
          <p:nvSpPr>
            <p:cNvPr id="1030" name="Google Shape;1030;p438"/>
            <p:cNvSpPr/>
            <p:nvPr/>
          </p:nvSpPr>
          <p:spPr>
            <a:xfrm>
              <a:off x="6231971" y="4200825"/>
              <a:ext cx="321030" cy="112050"/>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1" name="Google Shape;1031;p438"/>
            <p:cNvSpPr/>
            <p:nvPr/>
          </p:nvSpPr>
          <p:spPr>
            <a:xfrm>
              <a:off x="6164410" y="3582840"/>
              <a:ext cx="248832" cy="18819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2" name="Google Shape;1032;p438"/>
            <p:cNvSpPr/>
            <p:nvPr/>
          </p:nvSpPr>
          <p:spPr>
            <a:xfrm>
              <a:off x="6251128" y="3889088"/>
              <a:ext cx="485892" cy="8262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33" name="Google Shape;1033;p438"/>
          <p:cNvGrpSpPr/>
          <p:nvPr/>
        </p:nvGrpSpPr>
        <p:grpSpPr>
          <a:xfrm>
            <a:off x="2116798" y="3344244"/>
            <a:ext cx="2701217" cy="1593050"/>
            <a:chOff x="1427873" y="2978232"/>
            <a:chExt cx="2701217" cy="1593050"/>
          </a:xfrm>
        </p:grpSpPr>
        <p:sp>
          <p:nvSpPr>
            <p:cNvPr id="1034" name="Google Shape;1034;p438"/>
            <p:cNvSpPr/>
            <p:nvPr/>
          </p:nvSpPr>
          <p:spPr>
            <a:xfrm>
              <a:off x="1919350" y="3117375"/>
              <a:ext cx="7146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Research</a:t>
              </a:r>
              <a:endParaRPr b="0" i="0" sz="800" u="none" cap="none" strike="noStrike">
                <a:solidFill>
                  <a:srgbClr val="000000"/>
                </a:solidFill>
                <a:latin typeface="Arial"/>
                <a:ea typeface="Arial"/>
                <a:cs typeface="Arial"/>
                <a:sym typeface="Arial"/>
              </a:endParaRPr>
            </a:p>
          </p:txBody>
        </p:sp>
        <p:sp>
          <p:nvSpPr>
            <p:cNvPr id="1035" name="Google Shape;1035;p438"/>
            <p:cNvSpPr/>
            <p:nvPr/>
          </p:nvSpPr>
          <p:spPr>
            <a:xfrm>
              <a:off x="1427873" y="3598275"/>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Exploration</a:t>
              </a:r>
              <a:endParaRPr b="0" i="0" sz="800" u="none" cap="none" strike="noStrike">
                <a:solidFill>
                  <a:srgbClr val="000000"/>
                </a:solidFill>
                <a:latin typeface="Arial"/>
                <a:ea typeface="Arial"/>
                <a:cs typeface="Arial"/>
                <a:sym typeface="Arial"/>
              </a:endParaRPr>
            </a:p>
          </p:txBody>
        </p:sp>
        <p:sp>
          <p:nvSpPr>
            <p:cNvPr id="1036" name="Google Shape;1036;p438"/>
            <p:cNvSpPr/>
            <p:nvPr/>
          </p:nvSpPr>
          <p:spPr>
            <a:xfrm>
              <a:off x="1642704" y="4292250"/>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Environment</a:t>
              </a:r>
              <a:endParaRPr b="0" i="0" sz="800" u="none" cap="none" strike="noStrike">
                <a:solidFill>
                  <a:srgbClr val="000000"/>
                </a:solidFill>
                <a:latin typeface="Arial"/>
                <a:ea typeface="Arial"/>
                <a:cs typeface="Arial"/>
                <a:sym typeface="Arial"/>
              </a:endParaRPr>
            </a:p>
          </p:txBody>
        </p:sp>
        <p:sp>
          <p:nvSpPr>
            <p:cNvPr id="1037" name="Google Shape;1037;p438"/>
            <p:cNvSpPr/>
            <p:nvPr/>
          </p:nvSpPr>
          <p:spPr>
            <a:xfrm>
              <a:off x="3207790"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Science &amp; Education</a:t>
              </a:r>
              <a:endParaRPr b="0" i="0" sz="1000" u="none" cap="none" strike="noStrike">
                <a:solidFill>
                  <a:srgbClr val="000000"/>
                </a:solidFill>
                <a:latin typeface="Nunito Sans"/>
                <a:ea typeface="Nunito Sans"/>
                <a:cs typeface="Nunito Sans"/>
                <a:sym typeface="Nunito Sans"/>
              </a:endParaRPr>
            </a:p>
          </p:txBody>
        </p:sp>
        <p:grpSp>
          <p:nvGrpSpPr>
            <p:cNvPr id="1038" name="Google Shape;1038;p438"/>
            <p:cNvGrpSpPr/>
            <p:nvPr/>
          </p:nvGrpSpPr>
          <p:grpSpPr>
            <a:xfrm>
              <a:off x="2672472" y="2978232"/>
              <a:ext cx="438140" cy="439670"/>
              <a:chOff x="89" y="0"/>
              <a:chExt cx="873659" cy="876709"/>
            </a:xfrm>
          </p:grpSpPr>
          <p:sp>
            <p:nvSpPr>
              <p:cNvPr id="1039" name="Google Shape;1039;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0" name="Google Shape;1040;p438"/>
              <p:cNvPicPr preferRelativeResize="0"/>
              <p:nvPr/>
            </p:nvPicPr>
            <p:blipFill rotWithShape="1">
              <a:blip r:embed="rId6">
                <a:alphaModFix/>
              </a:blip>
              <a:srcRect b="0" l="0" r="0" t="0"/>
              <a:stretch/>
            </p:blipFill>
            <p:spPr>
              <a:xfrm rot="2700000">
                <a:off x="139155" y="142116"/>
                <a:ext cx="608557" cy="608557"/>
              </a:xfrm>
              <a:prstGeom prst="rect">
                <a:avLst/>
              </a:prstGeom>
              <a:noFill/>
              <a:ln>
                <a:noFill/>
              </a:ln>
            </p:spPr>
          </p:pic>
        </p:grpSp>
        <p:grpSp>
          <p:nvGrpSpPr>
            <p:cNvPr id="1041" name="Google Shape;1041;p438"/>
            <p:cNvGrpSpPr/>
            <p:nvPr/>
          </p:nvGrpSpPr>
          <p:grpSpPr>
            <a:xfrm>
              <a:off x="2355379" y="3455100"/>
              <a:ext cx="434951" cy="434951"/>
              <a:chOff x="89" y="0"/>
              <a:chExt cx="867300" cy="867300"/>
            </a:xfrm>
          </p:grpSpPr>
          <p:sp>
            <p:nvSpPr>
              <p:cNvPr id="1042" name="Google Shape;1042;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3" name="Google Shape;1043;p438"/>
              <p:cNvPicPr preferRelativeResize="0"/>
              <p:nvPr/>
            </p:nvPicPr>
            <p:blipFill rotWithShape="1">
              <a:blip r:embed="rId7">
                <a:alphaModFix/>
              </a:blip>
              <a:srcRect b="21397" l="10566" r="10574" t="21403"/>
              <a:stretch/>
            </p:blipFill>
            <p:spPr>
              <a:xfrm>
                <a:off x="69849" y="159819"/>
                <a:ext cx="751129" cy="544804"/>
              </a:xfrm>
              <a:prstGeom prst="rect">
                <a:avLst/>
              </a:prstGeom>
              <a:noFill/>
              <a:ln>
                <a:noFill/>
              </a:ln>
            </p:spPr>
          </p:pic>
        </p:grpSp>
        <p:grpSp>
          <p:nvGrpSpPr>
            <p:cNvPr id="1044" name="Google Shape;1044;p438"/>
            <p:cNvGrpSpPr/>
            <p:nvPr/>
          </p:nvGrpSpPr>
          <p:grpSpPr>
            <a:xfrm>
              <a:off x="2579463" y="4136331"/>
              <a:ext cx="434951" cy="434951"/>
              <a:chOff x="89" y="0"/>
              <a:chExt cx="867300" cy="867300"/>
            </a:xfrm>
          </p:grpSpPr>
          <p:sp>
            <p:nvSpPr>
              <p:cNvPr id="1045" name="Google Shape;1045;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6" name="Google Shape;1046;p438"/>
              <p:cNvPicPr preferRelativeResize="0"/>
              <p:nvPr/>
            </p:nvPicPr>
            <p:blipFill rotWithShape="1">
              <a:blip r:embed="rId8">
                <a:alphaModFix/>
              </a:blip>
              <a:srcRect b="0" l="0" r="0" t="0"/>
              <a:stretch/>
            </p:blipFill>
            <p:spPr>
              <a:xfrm>
                <a:off x="155520" y="110790"/>
                <a:ext cx="550427" cy="550427"/>
              </a:xfrm>
              <a:prstGeom prst="rect">
                <a:avLst/>
              </a:prstGeom>
              <a:noFill/>
              <a:ln>
                <a:noFill/>
              </a:ln>
            </p:spPr>
          </p:pic>
        </p:grpSp>
        <p:sp>
          <p:nvSpPr>
            <p:cNvPr id="1047" name="Google Shape;1047;p438"/>
            <p:cNvSpPr/>
            <p:nvPr/>
          </p:nvSpPr>
          <p:spPr>
            <a:xfrm>
              <a:off x="3005329" y="4201092"/>
              <a:ext cx="228204" cy="79812"/>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48" name="Google Shape;1048;p438"/>
            <p:cNvSpPr/>
            <p:nvPr/>
          </p:nvSpPr>
          <p:spPr>
            <a:xfrm>
              <a:off x="2781676" y="3744331"/>
              <a:ext cx="451008" cy="15492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49" name="Google Shape;1049;p438"/>
            <p:cNvSpPr/>
            <p:nvPr/>
          </p:nvSpPr>
          <p:spPr>
            <a:xfrm>
              <a:off x="3038450" y="3358984"/>
              <a:ext cx="319356" cy="349758"/>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50" name="Google Shape;1050;p438"/>
          <p:cNvGrpSpPr/>
          <p:nvPr/>
        </p:nvGrpSpPr>
        <p:grpSpPr>
          <a:xfrm>
            <a:off x="3735523" y="757309"/>
            <a:ext cx="4163665" cy="1006956"/>
            <a:chOff x="3046598" y="391297"/>
            <a:chExt cx="4163665" cy="1006956"/>
          </a:xfrm>
        </p:grpSpPr>
        <p:sp>
          <p:nvSpPr>
            <p:cNvPr id="1051" name="Google Shape;1051;p438"/>
            <p:cNvSpPr/>
            <p:nvPr/>
          </p:nvSpPr>
          <p:spPr>
            <a:xfrm>
              <a:off x="6022491" y="981050"/>
              <a:ext cx="4860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Risk</a:t>
              </a:r>
              <a:endParaRPr b="0" i="0" sz="800" u="none" cap="none" strike="noStrike">
                <a:solidFill>
                  <a:srgbClr val="000000"/>
                </a:solidFill>
                <a:latin typeface="Arial"/>
                <a:ea typeface="Arial"/>
                <a:cs typeface="Arial"/>
                <a:sym typeface="Arial"/>
              </a:endParaRPr>
            </a:p>
          </p:txBody>
        </p:sp>
        <p:sp>
          <p:nvSpPr>
            <p:cNvPr id="1052" name="Google Shape;1052;p438"/>
            <p:cNvSpPr/>
            <p:nvPr/>
          </p:nvSpPr>
          <p:spPr>
            <a:xfrm>
              <a:off x="5811363" y="534480"/>
              <a:ext cx="139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Anti-Money Laundering/Fraud</a:t>
              </a:r>
              <a:endParaRPr b="0" i="0" sz="800" u="none" cap="none" strike="noStrike">
                <a:solidFill>
                  <a:srgbClr val="000000"/>
                </a:solidFill>
                <a:latin typeface="Arial"/>
                <a:ea typeface="Arial"/>
                <a:cs typeface="Arial"/>
                <a:sym typeface="Arial"/>
              </a:endParaRPr>
            </a:p>
          </p:txBody>
        </p:sp>
        <p:sp>
          <p:nvSpPr>
            <p:cNvPr id="1053" name="Google Shape;1053;p438"/>
            <p:cNvSpPr/>
            <p:nvPr/>
          </p:nvSpPr>
          <p:spPr>
            <a:xfrm>
              <a:off x="3046598" y="540450"/>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Ownership</a:t>
              </a:r>
              <a:endParaRPr b="0" i="0" sz="800" u="none" cap="none" strike="noStrike">
                <a:solidFill>
                  <a:srgbClr val="000000"/>
                </a:solidFill>
                <a:latin typeface="Arial"/>
                <a:ea typeface="Arial"/>
                <a:cs typeface="Arial"/>
                <a:sym typeface="Arial"/>
              </a:endParaRPr>
            </a:p>
          </p:txBody>
        </p:sp>
        <p:sp>
          <p:nvSpPr>
            <p:cNvPr id="1054" name="Google Shape;1054;p438"/>
            <p:cNvSpPr/>
            <p:nvPr/>
          </p:nvSpPr>
          <p:spPr>
            <a:xfrm>
              <a:off x="5166422" y="694751"/>
              <a:ext cx="150012" cy="63396"/>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5" name="Google Shape;1055;p438"/>
            <p:cNvSpPr/>
            <p:nvPr/>
          </p:nvSpPr>
          <p:spPr>
            <a:xfrm>
              <a:off x="5198207" y="1001827"/>
              <a:ext cx="344142" cy="48438"/>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6" name="Google Shape;1056;p438"/>
            <p:cNvSpPr/>
            <p:nvPr/>
          </p:nvSpPr>
          <p:spPr>
            <a:xfrm>
              <a:off x="4168643" y="704290"/>
              <a:ext cx="146610" cy="59670"/>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7" name="Google Shape;1057;p438"/>
            <p:cNvSpPr/>
            <p:nvPr/>
          </p:nvSpPr>
          <p:spPr>
            <a:xfrm>
              <a:off x="4281340" y="476953"/>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000"/>
                <a:buFont typeface="Helvetica Neue"/>
                <a:buNone/>
              </a:pPr>
              <a:r>
                <a:rPr b="1" i="0" lang="en" sz="1000" u="none" cap="none" strike="noStrike">
                  <a:solidFill>
                    <a:srgbClr val="FFFFFF"/>
                  </a:solidFill>
                  <a:latin typeface="Nunito Sans"/>
                  <a:ea typeface="Nunito Sans"/>
                  <a:cs typeface="Nunito Sans"/>
                  <a:sym typeface="Nunito Sans"/>
                </a:rPr>
                <a:t>Oversight</a:t>
              </a:r>
              <a:endParaRPr b="0" i="0" sz="1000" u="none" cap="none" strike="noStrike">
                <a:solidFill>
                  <a:srgbClr val="000000"/>
                </a:solidFill>
                <a:latin typeface="Nunito Sans"/>
                <a:ea typeface="Nunito Sans"/>
                <a:cs typeface="Nunito Sans"/>
                <a:sym typeface="Nunito Sans"/>
              </a:endParaRPr>
            </a:p>
          </p:txBody>
        </p:sp>
        <p:sp>
          <p:nvSpPr>
            <p:cNvPr id="1058" name="Google Shape;1058;p438"/>
            <p:cNvSpPr/>
            <p:nvPr/>
          </p:nvSpPr>
          <p:spPr>
            <a:xfrm>
              <a:off x="3746775" y="403631"/>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59" name="Google Shape;1059;p438"/>
            <p:cNvPicPr preferRelativeResize="0"/>
            <p:nvPr/>
          </p:nvPicPr>
          <p:blipFill rotWithShape="1">
            <a:blip r:embed="rId9">
              <a:alphaModFix/>
            </a:blip>
            <a:srcRect b="0" l="0" r="0" t="0"/>
            <a:stretch/>
          </p:blipFill>
          <p:spPr>
            <a:xfrm>
              <a:off x="3792459" y="461401"/>
              <a:ext cx="344903" cy="344903"/>
            </a:xfrm>
            <a:prstGeom prst="rect">
              <a:avLst/>
            </a:prstGeom>
            <a:noFill/>
            <a:ln>
              <a:noFill/>
            </a:ln>
          </p:spPr>
        </p:pic>
        <p:sp>
          <p:nvSpPr>
            <p:cNvPr id="1060" name="Google Shape;1060;p438"/>
            <p:cNvSpPr/>
            <p:nvPr/>
          </p:nvSpPr>
          <p:spPr>
            <a:xfrm>
              <a:off x="5302273" y="391297"/>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1" name="Google Shape;1061;p438"/>
            <p:cNvPicPr preferRelativeResize="0"/>
            <p:nvPr/>
          </p:nvPicPr>
          <p:blipFill rotWithShape="1">
            <a:blip r:embed="rId10">
              <a:alphaModFix/>
            </a:blip>
            <a:srcRect b="0" l="0" r="0" t="0"/>
            <a:stretch/>
          </p:blipFill>
          <p:spPr>
            <a:xfrm>
              <a:off x="5360695" y="449067"/>
              <a:ext cx="344903" cy="344903"/>
            </a:xfrm>
            <a:prstGeom prst="rect">
              <a:avLst/>
            </a:prstGeom>
            <a:noFill/>
            <a:ln>
              <a:noFill/>
            </a:ln>
          </p:spPr>
        </p:pic>
        <p:sp>
          <p:nvSpPr>
            <p:cNvPr id="1062" name="Google Shape;1062;p438"/>
            <p:cNvSpPr/>
            <p:nvPr/>
          </p:nvSpPr>
          <p:spPr>
            <a:xfrm>
              <a:off x="5543433" y="863540"/>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3" name="Google Shape;1063;p438"/>
            <p:cNvPicPr preferRelativeResize="0"/>
            <p:nvPr/>
          </p:nvPicPr>
          <p:blipFill rotWithShape="1">
            <a:blip r:embed="rId11">
              <a:alphaModFix/>
            </a:blip>
            <a:srcRect b="0" l="0" r="0" t="0"/>
            <a:stretch/>
          </p:blipFill>
          <p:spPr>
            <a:xfrm>
              <a:off x="5595274" y="912254"/>
              <a:ext cx="340756" cy="340756"/>
            </a:xfrm>
            <a:prstGeom prst="rect">
              <a:avLst/>
            </a:prstGeom>
            <a:noFill/>
            <a:ln>
              <a:noFill/>
            </a:ln>
          </p:spPr>
        </p:pic>
      </p:grpSp>
      <p:grpSp>
        <p:nvGrpSpPr>
          <p:cNvPr id="1064" name="Google Shape;1064;p438"/>
          <p:cNvGrpSpPr/>
          <p:nvPr/>
        </p:nvGrpSpPr>
        <p:grpSpPr>
          <a:xfrm>
            <a:off x="6633344" y="1569918"/>
            <a:ext cx="2421711" cy="1510053"/>
            <a:chOff x="5944419" y="1203905"/>
            <a:chExt cx="2421711" cy="1510053"/>
          </a:xfrm>
        </p:grpSpPr>
        <p:sp>
          <p:nvSpPr>
            <p:cNvPr id="1065" name="Google Shape;1065;p438"/>
            <p:cNvSpPr/>
            <p:nvPr/>
          </p:nvSpPr>
          <p:spPr>
            <a:xfrm>
              <a:off x="7168320" y="1314633"/>
              <a:ext cx="8367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Law Enforcement</a:t>
              </a:r>
              <a:endParaRPr b="0" i="0" sz="800" u="none" cap="none" strike="noStrike">
                <a:solidFill>
                  <a:srgbClr val="000000"/>
                </a:solidFill>
                <a:latin typeface="Arial"/>
                <a:ea typeface="Arial"/>
                <a:cs typeface="Arial"/>
                <a:sym typeface="Arial"/>
              </a:endParaRPr>
            </a:p>
          </p:txBody>
        </p:sp>
        <p:sp>
          <p:nvSpPr>
            <p:cNvPr id="1066" name="Google Shape;1066;p438"/>
            <p:cNvSpPr/>
            <p:nvPr/>
          </p:nvSpPr>
          <p:spPr>
            <a:xfrm>
              <a:off x="5944419" y="1741378"/>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Security</a:t>
              </a:r>
              <a:endParaRPr b="0" i="0" sz="1000" u="none" cap="none" strike="noStrike">
                <a:solidFill>
                  <a:srgbClr val="000000"/>
                </a:solidFill>
                <a:latin typeface="Nunito Sans"/>
                <a:ea typeface="Nunito Sans"/>
                <a:cs typeface="Nunito Sans"/>
                <a:sym typeface="Nunito Sans"/>
              </a:endParaRPr>
            </a:p>
          </p:txBody>
        </p:sp>
        <p:sp>
          <p:nvSpPr>
            <p:cNvPr id="1067" name="Google Shape;1067;p438"/>
            <p:cNvSpPr/>
            <p:nvPr/>
          </p:nvSpPr>
          <p:spPr>
            <a:xfrm>
              <a:off x="6692533" y="120390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8" name="Google Shape;1068;p438"/>
            <p:cNvPicPr preferRelativeResize="0"/>
            <p:nvPr/>
          </p:nvPicPr>
          <p:blipFill rotWithShape="1">
            <a:blip r:embed="rId12">
              <a:alphaModFix/>
            </a:blip>
            <a:srcRect b="0" l="0" r="0" t="0"/>
            <a:stretch/>
          </p:blipFill>
          <p:spPr>
            <a:xfrm>
              <a:off x="6780455" y="1304646"/>
              <a:ext cx="262728" cy="226901"/>
            </a:xfrm>
            <a:prstGeom prst="rect">
              <a:avLst/>
            </a:prstGeom>
            <a:noFill/>
            <a:ln>
              <a:noFill/>
            </a:ln>
          </p:spPr>
        </p:pic>
        <p:sp>
          <p:nvSpPr>
            <p:cNvPr id="1069" name="Google Shape;1069;p438"/>
            <p:cNvSpPr/>
            <p:nvPr/>
          </p:nvSpPr>
          <p:spPr>
            <a:xfrm>
              <a:off x="7067580" y="170287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0" name="Google Shape;1070;p438"/>
            <p:cNvPicPr preferRelativeResize="0"/>
            <p:nvPr/>
          </p:nvPicPr>
          <p:blipFill rotWithShape="1">
            <a:blip r:embed="rId3">
              <a:alphaModFix/>
            </a:blip>
            <a:srcRect b="0" l="0" r="0" t="0"/>
            <a:stretch/>
          </p:blipFill>
          <p:spPr>
            <a:xfrm>
              <a:off x="7149236" y="1786363"/>
              <a:ext cx="272599" cy="272600"/>
            </a:xfrm>
            <a:prstGeom prst="rect">
              <a:avLst/>
            </a:prstGeom>
            <a:noFill/>
            <a:ln>
              <a:noFill/>
            </a:ln>
          </p:spPr>
        </p:pic>
        <p:sp>
          <p:nvSpPr>
            <p:cNvPr id="1071" name="Google Shape;1071;p438"/>
            <p:cNvSpPr/>
            <p:nvPr/>
          </p:nvSpPr>
          <p:spPr>
            <a:xfrm>
              <a:off x="7067580" y="2278958"/>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2" name="Google Shape;1072;p438"/>
            <p:cNvPicPr preferRelativeResize="0"/>
            <p:nvPr/>
          </p:nvPicPr>
          <p:blipFill rotWithShape="1">
            <a:blip r:embed="rId13">
              <a:alphaModFix/>
            </a:blip>
            <a:srcRect b="0" l="0" r="0" t="0"/>
            <a:stretch/>
          </p:blipFill>
          <p:spPr>
            <a:xfrm>
              <a:off x="7140901" y="2405965"/>
              <a:ext cx="302461" cy="186814"/>
            </a:xfrm>
            <a:prstGeom prst="rect">
              <a:avLst/>
            </a:prstGeom>
            <a:noFill/>
            <a:ln>
              <a:noFill/>
            </a:ln>
          </p:spPr>
        </p:pic>
        <p:pic>
          <p:nvPicPr>
            <p:cNvPr id="1073" name="Google Shape;1073;p438"/>
            <p:cNvPicPr preferRelativeResize="0"/>
            <p:nvPr/>
          </p:nvPicPr>
          <p:blipFill rotWithShape="1">
            <a:blip r:embed="rId14">
              <a:alphaModFix/>
            </a:blip>
            <a:srcRect b="0" l="0" r="0" t="0"/>
            <a:stretch/>
          </p:blipFill>
          <p:spPr>
            <a:xfrm>
              <a:off x="7303079" y="2470415"/>
              <a:ext cx="157277" cy="159719"/>
            </a:xfrm>
            <a:prstGeom prst="rect">
              <a:avLst/>
            </a:prstGeom>
            <a:noFill/>
            <a:ln>
              <a:noFill/>
            </a:ln>
          </p:spPr>
        </p:pic>
        <p:sp>
          <p:nvSpPr>
            <p:cNvPr id="1074" name="Google Shape;1074;p438"/>
            <p:cNvSpPr/>
            <p:nvPr/>
          </p:nvSpPr>
          <p:spPr>
            <a:xfrm>
              <a:off x="6655327" y="1606669"/>
              <a:ext cx="134838" cy="208494"/>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5" name="Google Shape;1075;p438"/>
            <p:cNvSpPr/>
            <p:nvPr/>
          </p:nvSpPr>
          <p:spPr>
            <a:xfrm>
              <a:off x="6842052" y="2348233"/>
              <a:ext cx="233658" cy="78192"/>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6" name="Google Shape;1076;p438"/>
            <p:cNvSpPr/>
            <p:nvPr/>
          </p:nvSpPr>
          <p:spPr>
            <a:xfrm>
              <a:off x="6843917" y="1987658"/>
              <a:ext cx="230904" cy="73872"/>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7" name="Google Shape;1077;p438"/>
            <p:cNvSpPr/>
            <p:nvPr/>
          </p:nvSpPr>
          <p:spPr>
            <a:xfrm>
              <a:off x="7534444" y="1836608"/>
              <a:ext cx="7146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Cyber Security</a:t>
              </a:r>
              <a:endParaRPr b="0" i="0" sz="800" u="none" cap="none" strike="noStrike">
                <a:solidFill>
                  <a:srgbClr val="000000"/>
                </a:solidFill>
                <a:latin typeface="Arial"/>
                <a:ea typeface="Arial"/>
                <a:cs typeface="Arial"/>
                <a:sym typeface="Arial"/>
              </a:endParaRPr>
            </a:p>
          </p:txBody>
        </p:sp>
        <p:sp>
          <p:nvSpPr>
            <p:cNvPr id="1078" name="Google Shape;1078;p438"/>
            <p:cNvSpPr/>
            <p:nvPr/>
          </p:nvSpPr>
          <p:spPr>
            <a:xfrm>
              <a:off x="7539930" y="2434050"/>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Intelligence</a:t>
              </a:r>
              <a:endParaRPr b="0" i="0" sz="800" u="none" cap="none" strike="noStrike">
                <a:solidFill>
                  <a:srgbClr val="000000"/>
                </a:solidFill>
                <a:latin typeface="Arial"/>
                <a:ea typeface="Arial"/>
                <a:cs typeface="Arial"/>
                <a:sym typeface="Arial"/>
              </a:endParaRPr>
            </a:p>
          </p:txBody>
        </p:sp>
      </p:grpSp>
      <p:grpSp>
        <p:nvGrpSpPr>
          <p:cNvPr id="1079" name="Google Shape;1079;p438"/>
          <p:cNvGrpSpPr/>
          <p:nvPr/>
        </p:nvGrpSpPr>
        <p:grpSpPr>
          <a:xfrm>
            <a:off x="1476294" y="1297940"/>
            <a:ext cx="2766607" cy="1721595"/>
            <a:chOff x="787369" y="931927"/>
            <a:chExt cx="2766607" cy="1721595"/>
          </a:xfrm>
        </p:grpSpPr>
        <p:sp>
          <p:nvSpPr>
            <p:cNvPr id="1080" name="Google Shape;1080;p438"/>
            <p:cNvSpPr/>
            <p:nvPr/>
          </p:nvSpPr>
          <p:spPr>
            <a:xfrm>
              <a:off x="787369" y="1532780"/>
              <a:ext cx="879000" cy="2631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Asset &amp; Inventory</a:t>
              </a:r>
              <a:endParaRPr b="0" i="0" sz="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Management</a:t>
              </a:r>
              <a:endParaRPr b="0" i="0" sz="800" u="none" cap="none" strike="noStrike">
                <a:solidFill>
                  <a:srgbClr val="000000"/>
                </a:solidFill>
                <a:latin typeface="Arial"/>
                <a:ea typeface="Arial"/>
                <a:cs typeface="Arial"/>
                <a:sym typeface="Arial"/>
              </a:endParaRPr>
            </a:p>
          </p:txBody>
        </p:sp>
        <p:sp>
          <p:nvSpPr>
            <p:cNvPr id="1081" name="Google Shape;1081;p438"/>
            <p:cNvSpPr/>
            <p:nvPr/>
          </p:nvSpPr>
          <p:spPr>
            <a:xfrm>
              <a:off x="1173187" y="2264302"/>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Supply Chain</a:t>
              </a:r>
              <a:endParaRPr b="0" i="0" sz="800" u="none" cap="none" strike="noStrike">
                <a:solidFill>
                  <a:srgbClr val="000000"/>
                </a:solidFill>
                <a:latin typeface="Arial"/>
                <a:ea typeface="Arial"/>
                <a:cs typeface="Arial"/>
                <a:sym typeface="Arial"/>
              </a:endParaRPr>
            </a:p>
          </p:txBody>
        </p:sp>
        <p:sp>
          <p:nvSpPr>
            <p:cNvPr id="1082" name="Google Shape;1082;p438"/>
            <p:cNvSpPr/>
            <p:nvPr/>
          </p:nvSpPr>
          <p:spPr>
            <a:xfrm>
              <a:off x="1138681" y="931927"/>
              <a:ext cx="1155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Network &amp; IT Operations</a:t>
              </a:r>
              <a:endParaRPr b="0" i="0" sz="800" u="none" cap="none" strike="noStrike">
                <a:solidFill>
                  <a:srgbClr val="000000"/>
                </a:solidFill>
                <a:latin typeface="Arial"/>
                <a:ea typeface="Arial"/>
                <a:cs typeface="Arial"/>
                <a:sym typeface="Arial"/>
              </a:endParaRPr>
            </a:p>
          </p:txBody>
        </p:sp>
        <p:sp>
          <p:nvSpPr>
            <p:cNvPr id="1083" name="Google Shape;1083;p438"/>
            <p:cNvSpPr/>
            <p:nvPr/>
          </p:nvSpPr>
          <p:spPr>
            <a:xfrm>
              <a:off x="2632676" y="1732222"/>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Helvetica Neue"/>
                <a:buNone/>
              </a:pPr>
              <a:r>
                <a:rPr b="1" i="0" lang="en" sz="1000" u="none" cap="none" strike="noStrike">
                  <a:solidFill>
                    <a:srgbClr val="FFFFFF"/>
                  </a:solidFill>
                  <a:latin typeface="Nunito Sans"/>
                  <a:ea typeface="Nunito Sans"/>
                  <a:cs typeface="Nunito Sans"/>
                  <a:sym typeface="Nunito Sans"/>
                </a:rPr>
                <a:t>Resource Mgmt.</a:t>
              </a:r>
              <a:endParaRPr b="0" i="0" sz="1000" u="none" cap="none" strike="noStrike">
                <a:solidFill>
                  <a:srgbClr val="000000"/>
                </a:solidFill>
                <a:latin typeface="Nunito Sans"/>
                <a:ea typeface="Nunito Sans"/>
                <a:cs typeface="Nunito Sans"/>
                <a:sym typeface="Nunito Sans"/>
              </a:endParaRPr>
            </a:p>
          </p:txBody>
        </p:sp>
        <p:sp>
          <p:nvSpPr>
            <p:cNvPr id="1084" name="Google Shape;1084;p438"/>
            <p:cNvSpPr/>
            <p:nvPr/>
          </p:nvSpPr>
          <p:spPr>
            <a:xfrm>
              <a:off x="1937478" y="212111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85" name="Google Shape;1085;p438"/>
            <p:cNvPicPr preferRelativeResize="0"/>
            <p:nvPr/>
          </p:nvPicPr>
          <p:blipFill rotWithShape="1">
            <a:blip r:embed="rId15">
              <a:alphaModFix/>
            </a:blip>
            <a:srcRect b="0" l="0" r="0" t="0"/>
            <a:stretch/>
          </p:blipFill>
          <p:spPr>
            <a:xfrm>
              <a:off x="2019031" y="2196303"/>
              <a:ext cx="284600" cy="284600"/>
            </a:xfrm>
            <a:prstGeom prst="rect">
              <a:avLst/>
            </a:prstGeom>
            <a:noFill/>
            <a:ln>
              <a:noFill/>
            </a:ln>
          </p:spPr>
        </p:pic>
        <p:sp>
          <p:nvSpPr>
            <p:cNvPr id="1086" name="Google Shape;1086;p438"/>
            <p:cNvSpPr/>
            <p:nvPr/>
          </p:nvSpPr>
          <p:spPr>
            <a:xfrm>
              <a:off x="1803794" y="1523114"/>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87" name="Google Shape;1087;p438"/>
            <p:cNvPicPr preferRelativeResize="0"/>
            <p:nvPr/>
          </p:nvPicPr>
          <p:blipFill rotWithShape="1">
            <a:blip r:embed="rId16">
              <a:alphaModFix/>
            </a:blip>
            <a:srcRect b="0" l="0" r="0" t="0"/>
            <a:stretch/>
          </p:blipFill>
          <p:spPr>
            <a:xfrm>
              <a:off x="1848827" y="1568147"/>
              <a:ext cx="344903" cy="344903"/>
            </a:xfrm>
            <a:prstGeom prst="rect">
              <a:avLst/>
            </a:prstGeom>
            <a:noFill/>
            <a:ln>
              <a:noFill/>
            </a:ln>
          </p:spPr>
        </p:pic>
        <p:sp>
          <p:nvSpPr>
            <p:cNvPr id="1088" name="Google Shape;1088;p438"/>
            <p:cNvSpPr/>
            <p:nvPr/>
          </p:nvSpPr>
          <p:spPr>
            <a:xfrm>
              <a:off x="2373056" y="2263581"/>
              <a:ext cx="265086" cy="41148"/>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89" name="Google Shape;1089;p438"/>
            <p:cNvSpPr/>
            <p:nvPr/>
          </p:nvSpPr>
          <p:spPr>
            <a:xfrm>
              <a:off x="2224580" y="1826369"/>
              <a:ext cx="444204" cy="187434"/>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0" name="Google Shape;1090;p438"/>
            <p:cNvSpPr/>
            <p:nvPr/>
          </p:nvSpPr>
          <p:spPr>
            <a:xfrm>
              <a:off x="2606119" y="1481512"/>
              <a:ext cx="226908" cy="33123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1" name="Google Shape;1091;p438"/>
            <p:cNvSpPr/>
            <p:nvPr/>
          </p:nvSpPr>
          <p:spPr>
            <a:xfrm>
              <a:off x="2263915" y="108192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92" name="Google Shape;1092;p438"/>
            <p:cNvPicPr preferRelativeResize="0"/>
            <p:nvPr/>
          </p:nvPicPr>
          <p:blipFill rotWithShape="1">
            <a:blip r:embed="rId17">
              <a:alphaModFix/>
            </a:blip>
            <a:srcRect b="0" l="0" r="0" t="0"/>
            <a:stretch/>
          </p:blipFill>
          <p:spPr>
            <a:xfrm>
              <a:off x="2285961" y="1097918"/>
              <a:ext cx="390822" cy="390822"/>
            </a:xfrm>
            <a:prstGeom prst="rect">
              <a:avLst/>
            </a:prstGeom>
            <a:noFill/>
            <a:ln>
              <a:noFill/>
            </a:ln>
          </p:spPr>
        </p:pic>
      </p:grpSp>
      <p:pic>
        <p:nvPicPr>
          <p:cNvPr id="1093" name="Google Shape;1093;p438"/>
          <p:cNvPicPr preferRelativeResize="0"/>
          <p:nvPr/>
        </p:nvPicPr>
        <p:blipFill rotWithShape="1">
          <a:blip r:embed="rId18">
            <a:alphaModFix/>
          </a:blip>
          <a:srcRect b="0" l="0" r="0" t="0"/>
          <a:stretch/>
        </p:blipFill>
        <p:spPr>
          <a:xfrm>
            <a:off x="4832826" y="2528635"/>
            <a:ext cx="1185825" cy="444811"/>
          </a:xfrm>
          <a:prstGeom prst="rect">
            <a:avLst/>
          </a:prstGeom>
          <a:noFill/>
          <a:ln>
            <a:noFill/>
          </a:ln>
        </p:spPr>
      </p:pic>
      <p:sp>
        <p:nvSpPr>
          <p:cNvPr id="1094" name="Google Shape;1094;p438"/>
          <p:cNvSpPr/>
          <p:nvPr/>
        </p:nvSpPr>
        <p:spPr>
          <a:xfrm>
            <a:off x="3778550" y="685800"/>
            <a:ext cx="3669000" cy="12411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3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play</a:t>
            </a:r>
            <a:r>
              <a:rPr b="0" i="0" lang="en" sz="2300" u="none" cap="none" strike="noStrike">
                <a:solidFill>
                  <a:srgbClr val="014063"/>
                </a:solidFill>
                <a:latin typeface="Nunito Sans ExtraBold"/>
                <a:ea typeface="Nunito Sans ExtraBold"/>
                <a:cs typeface="Nunito Sans ExtraBold"/>
                <a:sym typeface="Nunito Sans ExtraBold"/>
              </a:rPr>
              <a:t> </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2"/>
          <p:cNvPicPr preferRelativeResize="0"/>
          <p:nvPr/>
        </p:nvPicPr>
        <p:blipFill rotWithShape="1">
          <a:blip r:embed="rId3">
            <a:alphaModFix/>
          </a:blip>
          <a:srcRect b="0" l="0" r="0" t="0"/>
          <a:stretch/>
        </p:blipFill>
        <p:spPr>
          <a:xfrm>
            <a:off x="7571924" y="3493638"/>
            <a:ext cx="944875" cy="544383"/>
          </a:xfrm>
          <a:prstGeom prst="rect">
            <a:avLst/>
          </a:prstGeom>
          <a:noFill/>
          <a:ln>
            <a:noFill/>
          </a:ln>
        </p:spPr>
      </p:pic>
      <p:pic>
        <p:nvPicPr>
          <p:cNvPr id="1101" name="Google Shape;1101;p2"/>
          <p:cNvPicPr preferRelativeResize="0"/>
          <p:nvPr/>
        </p:nvPicPr>
        <p:blipFill rotWithShape="1">
          <a:blip r:embed="rId4">
            <a:alphaModFix/>
          </a:blip>
          <a:srcRect b="27358" l="9007" r="10858" t="25363"/>
          <a:stretch/>
        </p:blipFill>
        <p:spPr>
          <a:xfrm>
            <a:off x="8234375" y="3332625"/>
            <a:ext cx="757125" cy="275100"/>
          </a:xfrm>
          <a:prstGeom prst="rect">
            <a:avLst/>
          </a:prstGeom>
          <a:noFill/>
          <a:ln>
            <a:noFill/>
          </a:ln>
        </p:spPr>
      </p:pic>
      <p:pic>
        <p:nvPicPr>
          <p:cNvPr id="1102" name="Google Shape;1102;p2"/>
          <p:cNvPicPr preferRelativeResize="0"/>
          <p:nvPr/>
        </p:nvPicPr>
        <p:blipFill rotWithShape="1">
          <a:blip r:embed="rId5">
            <a:alphaModFix/>
          </a:blip>
          <a:srcRect b="0" l="0" r="0" t="0"/>
          <a:stretch/>
        </p:blipFill>
        <p:spPr>
          <a:xfrm>
            <a:off x="4096704" y="3129413"/>
            <a:ext cx="501131" cy="504450"/>
          </a:xfrm>
          <a:prstGeom prst="rect">
            <a:avLst/>
          </a:prstGeom>
          <a:noFill/>
          <a:ln>
            <a:noFill/>
          </a:ln>
        </p:spPr>
      </p:pic>
      <p:pic>
        <p:nvPicPr>
          <p:cNvPr id="1103" name="Google Shape;1103;p2"/>
          <p:cNvPicPr preferRelativeResize="0"/>
          <p:nvPr/>
        </p:nvPicPr>
        <p:blipFill rotWithShape="1">
          <a:blip r:embed="rId6">
            <a:alphaModFix/>
          </a:blip>
          <a:srcRect b="0" l="0" r="0" t="0"/>
          <a:stretch/>
        </p:blipFill>
        <p:spPr>
          <a:xfrm>
            <a:off x="2162695" y="2255438"/>
            <a:ext cx="828700" cy="548808"/>
          </a:xfrm>
          <a:prstGeom prst="rect">
            <a:avLst/>
          </a:prstGeom>
          <a:noFill/>
          <a:ln>
            <a:noFill/>
          </a:ln>
        </p:spPr>
      </p:pic>
      <p:sp>
        <p:nvSpPr>
          <p:cNvPr id="1104" name="Google Shape;1104;p2"/>
          <p:cNvSpPr/>
          <p:nvPr/>
        </p:nvSpPr>
        <p:spPr>
          <a:xfrm>
            <a:off x="422459" y="1796419"/>
            <a:ext cx="16416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Real-Time Recommendations</a:t>
            </a:r>
            <a:endParaRPr b="0" i="0" sz="1100" u="none" cap="none" strike="noStrike">
              <a:solidFill>
                <a:srgbClr val="008DC1"/>
              </a:solidFill>
              <a:latin typeface="Arial"/>
              <a:ea typeface="Arial"/>
              <a:cs typeface="Arial"/>
              <a:sym typeface="Arial"/>
            </a:endParaRPr>
          </a:p>
        </p:txBody>
      </p:sp>
      <p:grpSp>
        <p:nvGrpSpPr>
          <p:cNvPr id="1105" name="Google Shape;1105;p2"/>
          <p:cNvGrpSpPr/>
          <p:nvPr/>
        </p:nvGrpSpPr>
        <p:grpSpPr>
          <a:xfrm>
            <a:off x="914023" y="1006991"/>
            <a:ext cx="673800" cy="673800"/>
            <a:chOff x="986474" y="1890504"/>
            <a:chExt cx="673800" cy="673800"/>
          </a:xfrm>
        </p:grpSpPr>
        <p:sp>
          <p:nvSpPr>
            <p:cNvPr id="1106" name="Google Shape;1106;p2"/>
            <p:cNvSpPr/>
            <p:nvPr/>
          </p:nvSpPr>
          <p:spPr>
            <a:xfrm>
              <a:off x="986474"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07" name="Google Shape;1107;p2"/>
            <p:cNvPicPr preferRelativeResize="0"/>
            <p:nvPr/>
          </p:nvPicPr>
          <p:blipFill rotWithShape="1">
            <a:blip r:embed="rId7">
              <a:alphaModFix/>
            </a:blip>
            <a:srcRect b="0" l="0" r="0" t="0"/>
            <a:stretch/>
          </p:blipFill>
          <p:spPr>
            <a:xfrm>
              <a:off x="1176803" y="2060847"/>
              <a:ext cx="321140" cy="333034"/>
            </a:xfrm>
            <a:prstGeom prst="rect">
              <a:avLst/>
            </a:prstGeom>
            <a:noFill/>
            <a:ln>
              <a:noFill/>
            </a:ln>
          </p:spPr>
        </p:pic>
      </p:grpSp>
      <p:sp>
        <p:nvSpPr>
          <p:cNvPr id="1108" name="Google Shape;1108;p2"/>
          <p:cNvSpPr/>
          <p:nvPr/>
        </p:nvSpPr>
        <p:spPr>
          <a:xfrm>
            <a:off x="2074546"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Fraud </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Detection</a:t>
            </a:r>
            <a:endParaRPr b="0" i="0" sz="1100" u="none" cap="none" strike="noStrike">
              <a:solidFill>
                <a:srgbClr val="008DC1"/>
              </a:solidFill>
              <a:latin typeface="Arial"/>
              <a:ea typeface="Arial"/>
              <a:cs typeface="Arial"/>
              <a:sym typeface="Arial"/>
            </a:endParaRPr>
          </a:p>
        </p:txBody>
      </p:sp>
      <p:grpSp>
        <p:nvGrpSpPr>
          <p:cNvPr id="1109" name="Google Shape;1109;p2"/>
          <p:cNvGrpSpPr/>
          <p:nvPr/>
        </p:nvGrpSpPr>
        <p:grpSpPr>
          <a:xfrm>
            <a:off x="2302241" y="1006991"/>
            <a:ext cx="673800" cy="673800"/>
            <a:chOff x="2405875" y="1890505"/>
            <a:chExt cx="673800" cy="673800"/>
          </a:xfrm>
        </p:grpSpPr>
        <p:sp>
          <p:nvSpPr>
            <p:cNvPr id="1110" name="Google Shape;1110;p2"/>
            <p:cNvSpPr/>
            <p:nvPr/>
          </p:nvSpPr>
          <p:spPr>
            <a:xfrm>
              <a:off x="2405875" y="1890505"/>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1" name="Google Shape;1111;p2"/>
            <p:cNvPicPr preferRelativeResize="0"/>
            <p:nvPr/>
          </p:nvPicPr>
          <p:blipFill rotWithShape="1">
            <a:blip r:embed="rId8">
              <a:alphaModFix/>
            </a:blip>
            <a:srcRect b="0" l="0" r="0" t="0"/>
            <a:stretch/>
          </p:blipFill>
          <p:spPr>
            <a:xfrm>
              <a:off x="2526029" y="2078766"/>
              <a:ext cx="433411" cy="297196"/>
            </a:xfrm>
            <a:prstGeom prst="rect">
              <a:avLst/>
            </a:prstGeom>
            <a:noFill/>
            <a:ln>
              <a:noFill/>
            </a:ln>
          </p:spPr>
        </p:pic>
      </p:grpSp>
      <p:sp>
        <p:nvSpPr>
          <p:cNvPr id="1112" name="Google Shape;1112;p2"/>
          <p:cNvSpPr/>
          <p:nvPr/>
        </p:nvSpPr>
        <p:spPr>
          <a:xfrm>
            <a:off x="3349873" y="1796419"/>
            <a:ext cx="1343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Network &amp;</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 IT Operations</a:t>
            </a:r>
            <a:endParaRPr b="0" i="0" sz="1100" u="none" cap="none" strike="noStrike">
              <a:solidFill>
                <a:srgbClr val="008DC1"/>
              </a:solidFill>
              <a:latin typeface="Arial"/>
              <a:ea typeface="Arial"/>
              <a:cs typeface="Arial"/>
              <a:sym typeface="Arial"/>
            </a:endParaRPr>
          </a:p>
        </p:txBody>
      </p:sp>
      <p:grpSp>
        <p:nvGrpSpPr>
          <p:cNvPr id="1113" name="Google Shape;1113;p2"/>
          <p:cNvGrpSpPr/>
          <p:nvPr/>
        </p:nvGrpSpPr>
        <p:grpSpPr>
          <a:xfrm>
            <a:off x="3690458" y="1006991"/>
            <a:ext cx="673800" cy="673800"/>
            <a:chOff x="3656492" y="1890504"/>
            <a:chExt cx="673800" cy="673800"/>
          </a:xfrm>
        </p:grpSpPr>
        <p:sp>
          <p:nvSpPr>
            <p:cNvPr id="1114" name="Google Shape;1114;p2"/>
            <p:cNvSpPr/>
            <p:nvPr/>
          </p:nvSpPr>
          <p:spPr>
            <a:xfrm>
              <a:off x="3656492"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5" name="Google Shape;1115;p2"/>
            <p:cNvPicPr preferRelativeResize="0"/>
            <p:nvPr/>
          </p:nvPicPr>
          <p:blipFill rotWithShape="1">
            <a:blip r:embed="rId9">
              <a:alphaModFix/>
            </a:blip>
            <a:srcRect b="0" l="0" r="0" t="0"/>
            <a:stretch/>
          </p:blipFill>
          <p:spPr>
            <a:xfrm>
              <a:off x="3814805" y="2048817"/>
              <a:ext cx="357095" cy="357095"/>
            </a:xfrm>
            <a:prstGeom prst="rect">
              <a:avLst/>
            </a:prstGeom>
            <a:noFill/>
            <a:ln>
              <a:noFill/>
            </a:ln>
          </p:spPr>
        </p:pic>
      </p:grpSp>
      <p:sp>
        <p:nvSpPr>
          <p:cNvPr id="1116" name="Google Shape;1116;p2"/>
          <p:cNvSpPr/>
          <p:nvPr/>
        </p:nvSpPr>
        <p:spPr>
          <a:xfrm>
            <a:off x="4848588"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Master Data Management</a:t>
            </a:r>
            <a:endParaRPr b="0" i="0" sz="1100" u="none" cap="none" strike="noStrike">
              <a:solidFill>
                <a:srgbClr val="008DC1"/>
              </a:solidFill>
              <a:latin typeface="Arial"/>
              <a:ea typeface="Arial"/>
              <a:cs typeface="Arial"/>
              <a:sym typeface="Arial"/>
            </a:endParaRPr>
          </a:p>
        </p:txBody>
      </p:sp>
      <p:grpSp>
        <p:nvGrpSpPr>
          <p:cNvPr id="1117" name="Google Shape;1117;p2"/>
          <p:cNvGrpSpPr/>
          <p:nvPr/>
        </p:nvGrpSpPr>
        <p:grpSpPr>
          <a:xfrm>
            <a:off x="5078674" y="1006991"/>
            <a:ext cx="673800" cy="673800"/>
            <a:chOff x="4901113" y="1890504"/>
            <a:chExt cx="673800" cy="673800"/>
          </a:xfrm>
        </p:grpSpPr>
        <p:sp>
          <p:nvSpPr>
            <p:cNvPr id="1118" name="Google Shape;1118;p2"/>
            <p:cNvSpPr/>
            <p:nvPr/>
          </p:nvSpPr>
          <p:spPr>
            <a:xfrm>
              <a:off x="4901113"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9" name="Google Shape;1119;p2"/>
            <p:cNvPicPr preferRelativeResize="0"/>
            <p:nvPr/>
          </p:nvPicPr>
          <p:blipFill rotWithShape="1">
            <a:blip r:embed="rId10">
              <a:alphaModFix/>
            </a:blip>
            <a:srcRect b="0" l="0" r="0" t="0"/>
            <a:stretch/>
          </p:blipFill>
          <p:spPr>
            <a:xfrm>
              <a:off x="5039475" y="2085469"/>
              <a:ext cx="445952" cy="283788"/>
            </a:xfrm>
            <a:prstGeom prst="rect">
              <a:avLst/>
            </a:prstGeom>
            <a:noFill/>
            <a:ln>
              <a:noFill/>
            </a:ln>
          </p:spPr>
        </p:pic>
      </p:grpSp>
      <p:sp>
        <p:nvSpPr>
          <p:cNvPr id="1120" name="Google Shape;1120;p2"/>
          <p:cNvSpPr/>
          <p:nvPr/>
        </p:nvSpPr>
        <p:spPr>
          <a:xfrm>
            <a:off x="7475438" y="1796419"/>
            <a:ext cx="1448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Identity &amp; Access Management</a:t>
            </a:r>
            <a:endParaRPr b="0" i="0" sz="1100" u="none" cap="none" strike="noStrike">
              <a:solidFill>
                <a:srgbClr val="008DC1"/>
              </a:solidFill>
              <a:latin typeface="Arial"/>
              <a:ea typeface="Arial"/>
              <a:cs typeface="Arial"/>
              <a:sym typeface="Arial"/>
            </a:endParaRPr>
          </a:p>
        </p:txBody>
      </p:sp>
      <p:grpSp>
        <p:nvGrpSpPr>
          <p:cNvPr id="1121" name="Google Shape;1121;p2"/>
          <p:cNvGrpSpPr/>
          <p:nvPr/>
        </p:nvGrpSpPr>
        <p:grpSpPr>
          <a:xfrm>
            <a:off x="7855107" y="1006991"/>
            <a:ext cx="673800" cy="673800"/>
            <a:chOff x="7554180" y="1890504"/>
            <a:chExt cx="673800" cy="673800"/>
          </a:xfrm>
        </p:grpSpPr>
        <p:sp>
          <p:nvSpPr>
            <p:cNvPr id="1122" name="Google Shape;1122;p2"/>
            <p:cNvSpPr/>
            <p:nvPr/>
          </p:nvSpPr>
          <p:spPr>
            <a:xfrm>
              <a:off x="7554180"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3" name="Google Shape;1123;p2"/>
            <p:cNvPicPr preferRelativeResize="0"/>
            <p:nvPr/>
          </p:nvPicPr>
          <p:blipFill rotWithShape="1">
            <a:blip r:embed="rId11">
              <a:alphaModFix/>
            </a:blip>
            <a:srcRect b="0" l="0" r="0" t="0"/>
            <a:stretch/>
          </p:blipFill>
          <p:spPr>
            <a:xfrm>
              <a:off x="7690860" y="2023820"/>
              <a:ext cx="400358" cy="378520"/>
            </a:xfrm>
            <a:prstGeom prst="rect">
              <a:avLst/>
            </a:prstGeom>
            <a:noFill/>
            <a:ln>
              <a:noFill/>
            </a:ln>
          </p:spPr>
        </p:pic>
      </p:grpSp>
      <p:grpSp>
        <p:nvGrpSpPr>
          <p:cNvPr id="1124" name="Google Shape;1124;p2"/>
          <p:cNvGrpSpPr/>
          <p:nvPr/>
        </p:nvGrpSpPr>
        <p:grpSpPr>
          <a:xfrm>
            <a:off x="6466894" y="1006992"/>
            <a:ext cx="673650" cy="673650"/>
            <a:chOff x="10881195" y="3360896"/>
            <a:chExt cx="1197600" cy="1197600"/>
          </a:xfrm>
        </p:grpSpPr>
        <p:sp>
          <p:nvSpPr>
            <p:cNvPr id="1125" name="Google Shape;1125;p2"/>
            <p:cNvSpPr/>
            <p:nvPr/>
          </p:nvSpPr>
          <p:spPr>
            <a:xfrm>
              <a:off x="10881195" y="3360896"/>
              <a:ext cx="1197600" cy="11976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6" name="Google Shape;1126;p2"/>
            <p:cNvPicPr preferRelativeResize="0"/>
            <p:nvPr/>
          </p:nvPicPr>
          <p:blipFill rotWithShape="1">
            <a:blip r:embed="rId12">
              <a:alphaModFix/>
            </a:blip>
            <a:srcRect b="0" l="0" r="0" t="0"/>
            <a:stretch/>
          </p:blipFill>
          <p:spPr>
            <a:xfrm>
              <a:off x="11071202" y="3727453"/>
              <a:ext cx="817709" cy="464608"/>
            </a:xfrm>
            <a:prstGeom prst="rect">
              <a:avLst/>
            </a:prstGeom>
            <a:noFill/>
            <a:ln>
              <a:noFill/>
            </a:ln>
          </p:spPr>
        </p:pic>
      </p:grpSp>
      <p:pic>
        <p:nvPicPr>
          <p:cNvPr id="1127" name="Google Shape;1127;p2"/>
          <p:cNvPicPr preferRelativeResize="0"/>
          <p:nvPr/>
        </p:nvPicPr>
        <p:blipFill rotWithShape="1">
          <a:blip r:embed="rId13">
            <a:alphaModFix/>
          </a:blip>
          <a:srcRect b="0" l="13011" r="13011" t="0"/>
          <a:stretch/>
        </p:blipFill>
        <p:spPr>
          <a:xfrm>
            <a:off x="7585544" y="3092610"/>
            <a:ext cx="550666" cy="350305"/>
          </a:xfrm>
          <a:prstGeom prst="rect">
            <a:avLst/>
          </a:prstGeom>
          <a:noFill/>
          <a:ln>
            <a:noFill/>
          </a:ln>
        </p:spPr>
      </p:pic>
      <p:pic>
        <p:nvPicPr>
          <p:cNvPr id="1128" name="Google Shape;1128;p2"/>
          <p:cNvPicPr preferRelativeResize="0"/>
          <p:nvPr/>
        </p:nvPicPr>
        <p:blipFill rotWithShape="1">
          <a:blip r:embed="rId14">
            <a:alphaModFix/>
          </a:blip>
          <a:srcRect b="0" l="0" r="0" t="0"/>
          <a:stretch/>
        </p:blipFill>
        <p:spPr>
          <a:xfrm>
            <a:off x="5408847" y="3146031"/>
            <a:ext cx="554749" cy="213665"/>
          </a:xfrm>
          <a:prstGeom prst="rect">
            <a:avLst/>
          </a:prstGeom>
          <a:noFill/>
          <a:ln>
            <a:noFill/>
          </a:ln>
        </p:spPr>
      </p:pic>
      <p:cxnSp>
        <p:nvCxnSpPr>
          <p:cNvPr id="1129" name="Google Shape;1129;p2"/>
          <p:cNvCxnSpPr/>
          <p:nvPr/>
        </p:nvCxnSpPr>
        <p:spPr>
          <a:xfrm>
            <a:off x="748738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d40mf6ch" id="1130" name="Google Shape;1130;p2"/>
          <p:cNvPicPr preferRelativeResize="0"/>
          <p:nvPr/>
        </p:nvPicPr>
        <p:blipFill rotWithShape="1">
          <a:blip r:embed="rId15">
            <a:alphaModFix/>
          </a:blip>
          <a:srcRect b="0" l="0" r="0" t="0"/>
          <a:stretch/>
        </p:blipFill>
        <p:spPr>
          <a:xfrm>
            <a:off x="8445251" y="2598183"/>
            <a:ext cx="571490" cy="201450"/>
          </a:xfrm>
          <a:prstGeom prst="rect">
            <a:avLst/>
          </a:prstGeom>
          <a:noFill/>
          <a:ln>
            <a:noFill/>
          </a:ln>
        </p:spPr>
      </p:pic>
      <p:pic>
        <p:nvPicPr>
          <p:cNvPr descr="tmp45ohd4gt" id="1131" name="Google Shape;1131;p2"/>
          <p:cNvPicPr preferRelativeResize="0"/>
          <p:nvPr/>
        </p:nvPicPr>
        <p:blipFill rotWithShape="1">
          <a:blip r:embed="rId16">
            <a:alphaModFix/>
          </a:blip>
          <a:srcRect b="0" l="0" r="0" t="0"/>
          <a:stretch/>
        </p:blipFill>
        <p:spPr>
          <a:xfrm>
            <a:off x="8234387" y="3033079"/>
            <a:ext cx="804905" cy="165006"/>
          </a:xfrm>
          <a:prstGeom prst="rect">
            <a:avLst/>
          </a:prstGeom>
          <a:noFill/>
          <a:ln>
            <a:noFill/>
          </a:ln>
        </p:spPr>
      </p:pic>
      <p:pic>
        <p:nvPicPr>
          <p:cNvPr descr="tmpml1zvq8b" id="1132" name="Google Shape;1132;p2"/>
          <p:cNvPicPr preferRelativeResize="0"/>
          <p:nvPr/>
        </p:nvPicPr>
        <p:blipFill rotWithShape="1">
          <a:blip r:embed="rId17">
            <a:alphaModFix/>
          </a:blip>
          <a:srcRect b="0" l="0" r="0" t="0"/>
          <a:stretch/>
        </p:blipFill>
        <p:spPr>
          <a:xfrm>
            <a:off x="7661769" y="2785847"/>
            <a:ext cx="609105" cy="112685"/>
          </a:xfrm>
          <a:prstGeom prst="rect">
            <a:avLst/>
          </a:prstGeom>
          <a:noFill/>
          <a:ln>
            <a:noFill/>
          </a:ln>
        </p:spPr>
      </p:pic>
      <p:cxnSp>
        <p:nvCxnSpPr>
          <p:cNvPr id="1133" name="Google Shape;1133;p2"/>
          <p:cNvCxnSpPr/>
          <p:nvPr/>
        </p:nvCxnSpPr>
        <p:spPr>
          <a:xfrm>
            <a:off x="2019821" y="2348156"/>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discover financial logo" id="1134" name="Google Shape;1134;p2"/>
          <p:cNvPicPr preferRelativeResize="0"/>
          <p:nvPr/>
        </p:nvPicPr>
        <p:blipFill rotWithShape="1">
          <a:blip r:embed="rId18">
            <a:alphaModFix/>
          </a:blip>
          <a:srcRect b="0" l="0" r="0" t="0"/>
          <a:stretch/>
        </p:blipFill>
        <p:spPr>
          <a:xfrm>
            <a:off x="2606603" y="2716975"/>
            <a:ext cx="634076" cy="159950"/>
          </a:xfrm>
          <a:prstGeom prst="rect">
            <a:avLst/>
          </a:prstGeom>
          <a:noFill/>
          <a:ln>
            <a:noFill/>
          </a:ln>
        </p:spPr>
      </p:pic>
      <p:pic>
        <p:nvPicPr>
          <p:cNvPr descr="tmpkmoxuawj" id="1135" name="Google Shape;1135;p2"/>
          <p:cNvPicPr preferRelativeResize="0"/>
          <p:nvPr/>
        </p:nvPicPr>
        <p:blipFill rotWithShape="1">
          <a:blip r:embed="rId19">
            <a:alphaModFix/>
          </a:blip>
          <a:srcRect b="0" l="0" r="0" t="0"/>
          <a:stretch/>
        </p:blipFill>
        <p:spPr>
          <a:xfrm>
            <a:off x="3589644" y="3710951"/>
            <a:ext cx="972171" cy="204158"/>
          </a:xfrm>
          <a:prstGeom prst="rect">
            <a:avLst/>
          </a:prstGeom>
          <a:noFill/>
          <a:ln>
            <a:noFill/>
          </a:ln>
        </p:spPr>
      </p:pic>
      <p:pic>
        <p:nvPicPr>
          <p:cNvPr descr="tmpwy8vpwd_" id="1136" name="Google Shape;1136;p2"/>
          <p:cNvPicPr preferRelativeResize="0"/>
          <p:nvPr/>
        </p:nvPicPr>
        <p:blipFill rotWithShape="1">
          <a:blip r:embed="rId20">
            <a:alphaModFix/>
          </a:blip>
          <a:srcRect b="0" l="0" r="0" t="0"/>
          <a:stretch/>
        </p:blipFill>
        <p:spPr>
          <a:xfrm>
            <a:off x="3498920" y="2933474"/>
            <a:ext cx="605832" cy="121167"/>
          </a:xfrm>
          <a:prstGeom prst="rect">
            <a:avLst/>
          </a:prstGeom>
          <a:noFill/>
          <a:ln>
            <a:noFill/>
          </a:ln>
        </p:spPr>
      </p:pic>
      <p:pic>
        <p:nvPicPr>
          <p:cNvPr descr="tmpn98byvem" id="1137" name="Google Shape;1137;p2"/>
          <p:cNvPicPr preferRelativeResize="0"/>
          <p:nvPr/>
        </p:nvPicPr>
        <p:blipFill rotWithShape="1">
          <a:blip r:embed="rId21">
            <a:alphaModFix/>
          </a:blip>
          <a:srcRect b="0" l="0" r="0" t="0"/>
          <a:stretch/>
        </p:blipFill>
        <p:spPr>
          <a:xfrm>
            <a:off x="4047523" y="2438138"/>
            <a:ext cx="498550" cy="224347"/>
          </a:xfrm>
          <a:prstGeom prst="rect">
            <a:avLst/>
          </a:prstGeom>
          <a:noFill/>
          <a:ln>
            <a:noFill/>
          </a:ln>
        </p:spPr>
      </p:pic>
      <p:cxnSp>
        <p:nvCxnSpPr>
          <p:cNvPr id="1138" name="Google Shape;1138;p2"/>
          <p:cNvCxnSpPr/>
          <p:nvPr/>
        </p:nvCxnSpPr>
        <p:spPr>
          <a:xfrm>
            <a:off x="3386711"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aviva logo" id="1139" name="Google Shape;1139;p2"/>
          <p:cNvPicPr preferRelativeResize="0"/>
          <p:nvPr/>
        </p:nvPicPr>
        <p:blipFill rotWithShape="1">
          <a:blip r:embed="rId22">
            <a:alphaModFix/>
          </a:blip>
          <a:srcRect b="0" l="0" r="0" t="0"/>
          <a:stretch/>
        </p:blipFill>
        <p:spPr>
          <a:xfrm>
            <a:off x="3505866" y="2454787"/>
            <a:ext cx="422497" cy="294767"/>
          </a:xfrm>
          <a:prstGeom prst="rect">
            <a:avLst/>
          </a:prstGeom>
          <a:noFill/>
          <a:ln>
            <a:noFill/>
          </a:ln>
        </p:spPr>
      </p:pic>
      <p:cxnSp>
        <p:nvCxnSpPr>
          <p:cNvPr id="1140" name="Google Shape;1140;p2"/>
          <p:cNvCxnSpPr/>
          <p:nvPr/>
        </p:nvCxnSpPr>
        <p:spPr>
          <a:xfrm>
            <a:off x="475360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lwfamt68" id="1141" name="Google Shape;1141;p2"/>
          <p:cNvPicPr preferRelativeResize="0"/>
          <p:nvPr/>
        </p:nvPicPr>
        <p:blipFill rotWithShape="1">
          <a:blip r:embed="rId23">
            <a:alphaModFix/>
          </a:blip>
          <a:srcRect b="0" l="0" r="0" t="0"/>
          <a:stretch/>
        </p:blipFill>
        <p:spPr>
          <a:xfrm>
            <a:off x="4973295" y="2883849"/>
            <a:ext cx="278666" cy="319387"/>
          </a:xfrm>
          <a:prstGeom prst="rect">
            <a:avLst/>
          </a:prstGeom>
          <a:noFill/>
          <a:ln>
            <a:noFill/>
          </a:ln>
        </p:spPr>
      </p:pic>
      <p:pic>
        <p:nvPicPr>
          <p:cNvPr descr="Company Logo #1" id="1142" name="Google Shape;1142;p2"/>
          <p:cNvPicPr preferRelativeResize="0"/>
          <p:nvPr/>
        </p:nvPicPr>
        <p:blipFill rotWithShape="1">
          <a:blip r:embed="rId24">
            <a:alphaModFix/>
          </a:blip>
          <a:srcRect b="0" l="0" r="0" t="0"/>
          <a:stretch/>
        </p:blipFill>
        <p:spPr>
          <a:xfrm>
            <a:off x="4906321" y="2456568"/>
            <a:ext cx="514848" cy="114553"/>
          </a:xfrm>
          <a:prstGeom prst="rect">
            <a:avLst/>
          </a:prstGeom>
          <a:noFill/>
          <a:ln>
            <a:noFill/>
          </a:ln>
        </p:spPr>
      </p:pic>
      <p:pic>
        <p:nvPicPr>
          <p:cNvPr descr="tmp16ftjjc2" id="1143" name="Google Shape;1143;p2"/>
          <p:cNvPicPr preferRelativeResize="0"/>
          <p:nvPr/>
        </p:nvPicPr>
        <p:blipFill rotWithShape="1">
          <a:blip r:embed="rId25">
            <a:alphaModFix/>
          </a:blip>
          <a:srcRect b="0" l="0" r="0" t="0"/>
          <a:stretch/>
        </p:blipFill>
        <p:spPr>
          <a:xfrm>
            <a:off x="5432112" y="2673513"/>
            <a:ext cx="605825" cy="246870"/>
          </a:xfrm>
          <a:prstGeom prst="rect">
            <a:avLst/>
          </a:prstGeom>
          <a:noFill/>
          <a:ln>
            <a:noFill/>
          </a:ln>
        </p:spPr>
      </p:pic>
      <p:cxnSp>
        <p:nvCxnSpPr>
          <p:cNvPr id="1144" name="Google Shape;1144;p2"/>
          <p:cNvCxnSpPr/>
          <p:nvPr/>
        </p:nvCxnSpPr>
        <p:spPr>
          <a:xfrm>
            <a:off x="6120491" y="2348155"/>
            <a:ext cx="0" cy="1537500"/>
          </a:xfrm>
          <a:prstGeom prst="straightConnector1">
            <a:avLst/>
          </a:prstGeom>
          <a:noFill/>
          <a:ln cap="flat" cmpd="sng" w="9525">
            <a:solidFill>
              <a:srgbClr val="666666"/>
            </a:solidFill>
            <a:prstDash val="dot"/>
            <a:round/>
            <a:headEnd len="sm" w="sm" type="none"/>
            <a:tailEnd len="sm" w="sm" type="none"/>
          </a:ln>
        </p:spPr>
      </p:cxnSp>
      <p:sp>
        <p:nvSpPr>
          <p:cNvPr id="1145" name="Google Shape;1145;p2"/>
          <p:cNvSpPr txBox="1"/>
          <p:nvPr/>
        </p:nvSpPr>
        <p:spPr>
          <a:xfrm>
            <a:off x="5000797" y="3563669"/>
            <a:ext cx="579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46" name="Google Shape;1146;p2"/>
          <p:cNvPicPr preferRelativeResize="0"/>
          <p:nvPr/>
        </p:nvPicPr>
        <p:blipFill rotWithShape="1">
          <a:blip r:embed="rId26">
            <a:alphaModFix/>
          </a:blip>
          <a:srcRect b="0" l="0" r="0" t="0"/>
          <a:stretch/>
        </p:blipFill>
        <p:spPr>
          <a:xfrm>
            <a:off x="1225788" y="3294737"/>
            <a:ext cx="673725" cy="280713"/>
          </a:xfrm>
          <a:prstGeom prst="rect">
            <a:avLst/>
          </a:prstGeom>
          <a:noFill/>
          <a:ln>
            <a:noFill/>
          </a:ln>
        </p:spPr>
      </p:pic>
      <p:pic>
        <p:nvPicPr>
          <p:cNvPr descr="Neo4j Customer: Dun and Bradstreet" id="1147" name="Google Shape;1147;p2"/>
          <p:cNvPicPr preferRelativeResize="0"/>
          <p:nvPr/>
        </p:nvPicPr>
        <p:blipFill rotWithShape="1">
          <a:blip r:embed="rId27">
            <a:alphaModFix/>
          </a:blip>
          <a:srcRect b="31996" l="0" r="0" t="30519"/>
          <a:stretch/>
        </p:blipFill>
        <p:spPr>
          <a:xfrm>
            <a:off x="2140125" y="3241287"/>
            <a:ext cx="1126250" cy="280725"/>
          </a:xfrm>
          <a:prstGeom prst="rect">
            <a:avLst/>
          </a:prstGeom>
          <a:noFill/>
          <a:ln>
            <a:noFill/>
          </a:ln>
        </p:spPr>
      </p:pic>
      <p:pic>
        <p:nvPicPr>
          <p:cNvPr descr="Orange logo" id="1148" name="Google Shape;1148;p2"/>
          <p:cNvPicPr preferRelativeResize="0"/>
          <p:nvPr/>
        </p:nvPicPr>
        <p:blipFill rotWithShape="1">
          <a:blip r:embed="rId28">
            <a:alphaModFix/>
          </a:blip>
          <a:srcRect b="0" l="0" r="0" t="0"/>
          <a:stretch/>
        </p:blipFill>
        <p:spPr>
          <a:xfrm>
            <a:off x="4055509" y="2729550"/>
            <a:ext cx="634075" cy="422699"/>
          </a:xfrm>
          <a:prstGeom prst="rect">
            <a:avLst/>
          </a:prstGeom>
          <a:noFill/>
          <a:ln>
            <a:noFill/>
          </a:ln>
        </p:spPr>
      </p:pic>
      <p:pic>
        <p:nvPicPr>
          <p:cNvPr descr="Image result for ebay logo" id="1149" name="Google Shape;1149;p2"/>
          <p:cNvPicPr preferRelativeResize="0"/>
          <p:nvPr/>
        </p:nvPicPr>
        <p:blipFill rotWithShape="1">
          <a:blip r:embed="rId29">
            <a:alphaModFix/>
          </a:blip>
          <a:srcRect b="0" l="0" r="0" t="0"/>
          <a:stretch/>
        </p:blipFill>
        <p:spPr>
          <a:xfrm>
            <a:off x="630178" y="2403417"/>
            <a:ext cx="476390" cy="190558"/>
          </a:xfrm>
          <a:prstGeom prst="rect">
            <a:avLst/>
          </a:prstGeom>
          <a:noFill/>
          <a:ln>
            <a:noFill/>
          </a:ln>
        </p:spPr>
      </p:pic>
      <p:pic>
        <p:nvPicPr>
          <p:cNvPr descr="tmps41mvfdb" id="1150" name="Google Shape;1150;p2"/>
          <p:cNvPicPr preferRelativeResize="0"/>
          <p:nvPr/>
        </p:nvPicPr>
        <p:blipFill rotWithShape="1">
          <a:blip r:embed="rId30">
            <a:alphaModFix/>
          </a:blip>
          <a:srcRect b="0" l="0" r="0" t="0"/>
          <a:stretch/>
        </p:blipFill>
        <p:spPr>
          <a:xfrm>
            <a:off x="1282425" y="2415395"/>
            <a:ext cx="403769" cy="199866"/>
          </a:xfrm>
          <a:prstGeom prst="rect">
            <a:avLst/>
          </a:prstGeom>
          <a:noFill/>
          <a:ln>
            <a:noFill/>
          </a:ln>
        </p:spPr>
      </p:pic>
      <p:pic>
        <p:nvPicPr>
          <p:cNvPr descr="tmpyawz5c0t" id="1151" name="Google Shape;1151;p2"/>
          <p:cNvPicPr preferRelativeResize="0"/>
          <p:nvPr/>
        </p:nvPicPr>
        <p:blipFill rotWithShape="1">
          <a:blip r:embed="rId31">
            <a:alphaModFix/>
          </a:blip>
          <a:srcRect b="0" l="0" r="0" t="0"/>
          <a:stretch/>
        </p:blipFill>
        <p:spPr>
          <a:xfrm>
            <a:off x="554355" y="2778920"/>
            <a:ext cx="544253" cy="126539"/>
          </a:xfrm>
          <a:prstGeom prst="rect">
            <a:avLst/>
          </a:prstGeom>
          <a:noFill/>
          <a:ln>
            <a:noFill/>
          </a:ln>
        </p:spPr>
      </p:pic>
      <p:pic>
        <p:nvPicPr>
          <p:cNvPr descr="tmpuxmwzmtm" id="1152" name="Google Shape;1152;p2"/>
          <p:cNvPicPr preferRelativeResize="0"/>
          <p:nvPr/>
        </p:nvPicPr>
        <p:blipFill rotWithShape="1">
          <a:blip r:embed="rId32">
            <a:alphaModFix/>
          </a:blip>
          <a:srcRect b="0" l="0" r="0" t="0"/>
          <a:stretch/>
        </p:blipFill>
        <p:spPr>
          <a:xfrm>
            <a:off x="482916" y="3241276"/>
            <a:ext cx="622560" cy="76264"/>
          </a:xfrm>
          <a:prstGeom prst="rect">
            <a:avLst/>
          </a:prstGeom>
          <a:noFill/>
          <a:ln>
            <a:noFill/>
          </a:ln>
        </p:spPr>
      </p:pic>
      <p:pic>
        <p:nvPicPr>
          <p:cNvPr id="1153" name="Google Shape;1153;p2"/>
          <p:cNvPicPr preferRelativeResize="0"/>
          <p:nvPr/>
        </p:nvPicPr>
        <p:blipFill rotWithShape="1">
          <a:blip r:embed="rId33">
            <a:alphaModFix/>
          </a:blip>
          <a:srcRect b="30712" l="2335" r="1924" t="29884"/>
          <a:stretch/>
        </p:blipFill>
        <p:spPr>
          <a:xfrm>
            <a:off x="2154550" y="3000889"/>
            <a:ext cx="869400" cy="186935"/>
          </a:xfrm>
          <a:prstGeom prst="rect">
            <a:avLst/>
          </a:prstGeom>
          <a:noFill/>
          <a:ln>
            <a:noFill/>
          </a:ln>
        </p:spPr>
      </p:pic>
      <p:pic>
        <p:nvPicPr>
          <p:cNvPr id="1154" name="Google Shape;1154;p2"/>
          <p:cNvPicPr preferRelativeResize="0"/>
          <p:nvPr/>
        </p:nvPicPr>
        <p:blipFill rotWithShape="1">
          <a:blip r:embed="rId34">
            <a:alphaModFix/>
          </a:blip>
          <a:srcRect b="0" l="0" r="0" t="0"/>
          <a:stretch/>
        </p:blipFill>
        <p:spPr>
          <a:xfrm>
            <a:off x="1245992" y="2803175"/>
            <a:ext cx="545800" cy="303624"/>
          </a:xfrm>
          <a:prstGeom prst="rect">
            <a:avLst/>
          </a:prstGeom>
          <a:noFill/>
          <a:ln>
            <a:noFill/>
          </a:ln>
        </p:spPr>
      </p:pic>
      <p:pic>
        <p:nvPicPr>
          <p:cNvPr id="1155" name="Google Shape;1155;p2"/>
          <p:cNvPicPr preferRelativeResize="0"/>
          <p:nvPr/>
        </p:nvPicPr>
        <p:blipFill rotWithShape="1">
          <a:blip r:embed="rId35">
            <a:alphaModFix/>
          </a:blip>
          <a:srcRect b="0" l="0" r="0" t="0"/>
          <a:stretch/>
        </p:blipFill>
        <p:spPr>
          <a:xfrm>
            <a:off x="7591150" y="2449951"/>
            <a:ext cx="859725" cy="141824"/>
          </a:xfrm>
          <a:prstGeom prst="rect">
            <a:avLst/>
          </a:prstGeom>
          <a:noFill/>
          <a:ln>
            <a:noFill/>
          </a:ln>
        </p:spPr>
      </p:pic>
      <p:pic>
        <p:nvPicPr>
          <p:cNvPr id="1156" name="Google Shape;1156;p2"/>
          <p:cNvPicPr preferRelativeResize="0"/>
          <p:nvPr/>
        </p:nvPicPr>
        <p:blipFill rotWithShape="1">
          <a:blip r:embed="rId36">
            <a:alphaModFix/>
          </a:blip>
          <a:srcRect b="0" l="0" r="0" t="0"/>
          <a:stretch/>
        </p:blipFill>
        <p:spPr>
          <a:xfrm>
            <a:off x="4906336" y="3515938"/>
            <a:ext cx="412539" cy="265225"/>
          </a:xfrm>
          <a:prstGeom prst="rect">
            <a:avLst/>
          </a:prstGeom>
          <a:noFill/>
          <a:ln>
            <a:noFill/>
          </a:ln>
        </p:spPr>
      </p:pic>
      <p:pic>
        <p:nvPicPr>
          <p:cNvPr id="1157" name="Google Shape;1157;p2"/>
          <p:cNvPicPr preferRelativeResize="0"/>
          <p:nvPr/>
        </p:nvPicPr>
        <p:blipFill rotWithShape="1">
          <a:blip r:embed="rId37">
            <a:alphaModFix/>
          </a:blip>
          <a:srcRect b="0" l="0" r="0" t="0"/>
          <a:stretch/>
        </p:blipFill>
        <p:spPr>
          <a:xfrm>
            <a:off x="3576236" y="3192799"/>
            <a:ext cx="377700" cy="377700"/>
          </a:xfrm>
          <a:prstGeom prst="rect">
            <a:avLst/>
          </a:prstGeom>
          <a:noFill/>
          <a:ln>
            <a:noFill/>
          </a:ln>
        </p:spPr>
      </p:pic>
      <p:pic>
        <p:nvPicPr>
          <p:cNvPr id="1158" name="Google Shape;1158;p2"/>
          <p:cNvPicPr preferRelativeResize="0"/>
          <p:nvPr/>
        </p:nvPicPr>
        <p:blipFill rotWithShape="1">
          <a:blip r:embed="rId38">
            <a:alphaModFix/>
          </a:blip>
          <a:srcRect b="0" l="0" r="0" t="0"/>
          <a:stretch/>
        </p:blipFill>
        <p:spPr>
          <a:xfrm>
            <a:off x="521300" y="3561276"/>
            <a:ext cx="545802" cy="281698"/>
          </a:xfrm>
          <a:prstGeom prst="rect">
            <a:avLst/>
          </a:prstGeom>
          <a:noFill/>
          <a:ln>
            <a:noFill/>
          </a:ln>
        </p:spPr>
      </p:pic>
      <p:sp>
        <p:nvSpPr>
          <p:cNvPr id="1159" name="Google Shape;1159;p2"/>
          <p:cNvSpPr/>
          <p:nvPr/>
        </p:nvSpPr>
        <p:spPr>
          <a:xfrm>
            <a:off x="6232232" y="1796432"/>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Risk &amp; Compliance</a:t>
            </a:r>
            <a:endParaRPr b="0" i="0" sz="800" u="none" cap="none" strike="noStrike">
              <a:solidFill>
                <a:srgbClr val="008DC1"/>
              </a:solidFill>
              <a:latin typeface="Open Sans SemiBold"/>
              <a:ea typeface="Open Sans SemiBold"/>
              <a:cs typeface="Open Sans SemiBold"/>
              <a:sym typeface="Open Sans SemiBold"/>
            </a:endParaRPr>
          </a:p>
        </p:txBody>
      </p:sp>
      <p:pic>
        <p:nvPicPr>
          <p:cNvPr id="1160" name="Google Shape;1160;p2"/>
          <p:cNvPicPr preferRelativeResize="0"/>
          <p:nvPr/>
        </p:nvPicPr>
        <p:blipFill rotWithShape="1">
          <a:blip r:embed="rId39">
            <a:alphaModFix/>
          </a:blip>
          <a:srcRect b="0" l="0" r="0" t="0"/>
          <a:stretch/>
        </p:blipFill>
        <p:spPr>
          <a:xfrm>
            <a:off x="6716451" y="2506170"/>
            <a:ext cx="673650" cy="200776"/>
          </a:xfrm>
          <a:prstGeom prst="rect">
            <a:avLst/>
          </a:prstGeom>
          <a:noFill/>
          <a:ln>
            <a:noFill/>
          </a:ln>
        </p:spPr>
      </p:pic>
      <p:pic>
        <p:nvPicPr>
          <p:cNvPr id="1161" name="Google Shape;1161;p2"/>
          <p:cNvPicPr preferRelativeResize="0"/>
          <p:nvPr/>
        </p:nvPicPr>
        <p:blipFill rotWithShape="1">
          <a:blip r:embed="rId40">
            <a:alphaModFix/>
          </a:blip>
          <a:srcRect b="0" l="0" r="0" t="0"/>
          <a:stretch/>
        </p:blipFill>
        <p:spPr>
          <a:xfrm>
            <a:off x="6391184" y="2896763"/>
            <a:ext cx="978125" cy="172610"/>
          </a:xfrm>
          <a:prstGeom prst="rect">
            <a:avLst/>
          </a:prstGeom>
          <a:noFill/>
          <a:ln>
            <a:noFill/>
          </a:ln>
        </p:spPr>
      </p:pic>
      <p:pic>
        <p:nvPicPr>
          <p:cNvPr id="1162" name="Google Shape;1162;p2"/>
          <p:cNvPicPr preferRelativeResize="0"/>
          <p:nvPr/>
        </p:nvPicPr>
        <p:blipFill rotWithShape="1">
          <a:blip r:embed="rId41">
            <a:alphaModFix/>
          </a:blip>
          <a:srcRect b="0" l="0" r="0" t="0"/>
          <a:stretch/>
        </p:blipFill>
        <p:spPr>
          <a:xfrm>
            <a:off x="6323312" y="3229837"/>
            <a:ext cx="804345" cy="303625"/>
          </a:xfrm>
          <a:prstGeom prst="rect">
            <a:avLst/>
          </a:prstGeom>
          <a:noFill/>
          <a:ln>
            <a:noFill/>
          </a:ln>
        </p:spPr>
      </p:pic>
      <p:pic>
        <p:nvPicPr>
          <p:cNvPr id="1163" name="Google Shape;1163;p2"/>
          <p:cNvPicPr preferRelativeResize="0"/>
          <p:nvPr/>
        </p:nvPicPr>
        <p:blipFill rotWithShape="1">
          <a:blip r:embed="rId42">
            <a:alphaModFix/>
          </a:blip>
          <a:srcRect b="0" l="0" r="0" t="0"/>
          <a:stretch/>
        </p:blipFill>
        <p:spPr>
          <a:xfrm>
            <a:off x="6457954" y="3665198"/>
            <a:ext cx="944872" cy="223525"/>
          </a:xfrm>
          <a:prstGeom prst="rect">
            <a:avLst/>
          </a:prstGeom>
          <a:noFill/>
          <a:ln>
            <a:noFill/>
          </a:ln>
        </p:spPr>
      </p:pic>
      <p:pic>
        <p:nvPicPr>
          <p:cNvPr id="1164" name="Google Shape;1164;p2"/>
          <p:cNvPicPr preferRelativeResize="0"/>
          <p:nvPr/>
        </p:nvPicPr>
        <p:blipFill rotWithShape="1">
          <a:blip r:embed="rId43">
            <a:alphaModFix/>
          </a:blip>
          <a:srcRect b="0" l="0" r="0" t="0"/>
          <a:stretch/>
        </p:blipFill>
        <p:spPr>
          <a:xfrm>
            <a:off x="5535975" y="3515951"/>
            <a:ext cx="422500" cy="422479"/>
          </a:xfrm>
          <a:prstGeom prst="rect">
            <a:avLst/>
          </a:prstGeom>
          <a:noFill/>
          <a:ln>
            <a:noFill/>
          </a:ln>
        </p:spPr>
      </p:pic>
      <p:pic>
        <p:nvPicPr>
          <p:cNvPr id="1165" name="Google Shape;1165;p2"/>
          <p:cNvPicPr preferRelativeResize="0"/>
          <p:nvPr/>
        </p:nvPicPr>
        <p:blipFill rotWithShape="1">
          <a:blip r:embed="rId44">
            <a:alphaModFix/>
          </a:blip>
          <a:srcRect b="0" l="0" r="0" t="0"/>
          <a:stretch/>
        </p:blipFill>
        <p:spPr>
          <a:xfrm>
            <a:off x="6308723" y="2323362"/>
            <a:ext cx="317475" cy="412975"/>
          </a:xfrm>
          <a:prstGeom prst="rect">
            <a:avLst/>
          </a:prstGeom>
          <a:noFill/>
          <a:ln>
            <a:noFill/>
          </a:ln>
        </p:spPr>
      </p:pic>
      <p:pic>
        <p:nvPicPr>
          <p:cNvPr id="1166" name="Google Shape;1166;p2"/>
          <p:cNvPicPr preferRelativeResize="0"/>
          <p:nvPr/>
        </p:nvPicPr>
        <p:blipFill rotWithShape="1">
          <a:blip r:embed="rId45">
            <a:alphaModFix/>
          </a:blip>
          <a:srcRect b="0" l="0" r="0" t="0"/>
          <a:stretch/>
        </p:blipFill>
        <p:spPr>
          <a:xfrm>
            <a:off x="1164900" y="3763364"/>
            <a:ext cx="757125" cy="401736"/>
          </a:xfrm>
          <a:prstGeom prst="rect">
            <a:avLst/>
          </a:prstGeom>
          <a:noFill/>
          <a:ln>
            <a:noFill/>
          </a:ln>
        </p:spPr>
      </p:pic>
      <p:pic>
        <p:nvPicPr>
          <p:cNvPr id="1167" name="Google Shape;1167;p2"/>
          <p:cNvPicPr preferRelativeResize="0"/>
          <p:nvPr/>
        </p:nvPicPr>
        <p:blipFill rotWithShape="1">
          <a:blip r:embed="rId46">
            <a:alphaModFix/>
          </a:blip>
          <a:srcRect b="0" l="0" r="0" t="0"/>
          <a:stretch/>
        </p:blipFill>
        <p:spPr>
          <a:xfrm>
            <a:off x="8438838" y="4829913"/>
            <a:ext cx="548641" cy="205819"/>
          </a:xfrm>
          <a:prstGeom prst="rect">
            <a:avLst/>
          </a:prstGeom>
          <a:noFill/>
          <a:ln>
            <a:noFill/>
          </a:ln>
        </p:spPr>
      </p:pic>
      <p:pic>
        <p:nvPicPr>
          <p:cNvPr id="1168" name="Google Shape;1168;p2"/>
          <p:cNvPicPr preferRelativeResize="0"/>
          <p:nvPr/>
        </p:nvPicPr>
        <p:blipFill rotWithShape="1">
          <a:blip r:embed="rId47">
            <a:alphaModFix/>
          </a:blip>
          <a:srcRect b="0" l="0" r="0" t="0"/>
          <a:stretch/>
        </p:blipFill>
        <p:spPr>
          <a:xfrm>
            <a:off x="2162695" y="3638061"/>
            <a:ext cx="422498" cy="422498"/>
          </a:xfrm>
          <a:prstGeom prst="rect">
            <a:avLst/>
          </a:prstGeom>
          <a:noFill/>
          <a:ln>
            <a:noFill/>
          </a:ln>
        </p:spPr>
      </p:pic>
      <p:pic>
        <p:nvPicPr>
          <p:cNvPr id="1169" name="Google Shape;1169;p2"/>
          <p:cNvPicPr preferRelativeResize="0"/>
          <p:nvPr/>
        </p:nvPicPr>
        <p:blipFill rotWithShape="1">
          <a:blip r:embed="rId48">
            <a:alphaModFix/>
          </a:blip>
          <a:srcRect b="0" l="0" r="0" t="0"/>
          <a:stretch/>
        </p:blipFill>
        <p:spPr>
          <a:xfrm>
            <a:off x="2817479" y="3618145"/>
            <a:ext cx="462330" cy="462330"/>
          </a:xfrm>
          <a:prstGeom prst="rect">
            <a:avLst/>
          </a:prstGeom>
          <a:noFill/>
          <a:ln>
            <a:noFill/>
          </a:ln>
        </p:spPr>
      </p:pic>
      <p:sp>
        <p:nvSpPr>
          <p:cNvPr id="1170" name="Google Shape;1170;p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have delivered other use cases</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264a2a71092_0_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1176" name="Google Shape;1176;g264a2a71092_0_8"/>
          <p:cNvGrpSpPr/>
          <p:nvPr/>
        </p:nvGrpSpPr>
        <p:grpSpPr>
          <a:xfrm>
            <a:off x="-23" y="763601"/>
            <a:ext cx="5143329" cy="4086304"/>
            <a:chOff x="2484450" y="749275"/>
            <a:chExt cx="6238875" cy="4775951"/>
          </a:xfrm>
        </p:grpSpPr>
        <p:pic>
          <p:nvPicPr>
            <p:cNvPr id="1177" name="Google Shape;1177;g264a2a71092_0_8"/>
            <p:cNvPicPr preferRelativeResize="0"/>
            <p:nvPr/>
          </p:nvPicPr>
          <p:blipFill rotWithShape="1">
            <a:blip r:embed="rId3">
              <a:alphaModFix/>
            </a:blip>
            <a:srcRect b="0" l="26519" r="0" t="0"/>
            <a:stretch/>
          </p:blipFill>
          <p:spPr>
            <a:xfrm>
              <a:off x="2484450" y="749275"/>
              <a:ext cx="6238875" cy="4775951"/>
            </a:xfrm>
            <a:prstGeom prst="rect">
              <a:avLst/>
            </a:prstGeom>
            <a:noFill/>
            <a:ln>
              <a:noFill/>
            </a:ln>
          </p:spPr>
        </p:pic>
        <p:sp>
          <p:nvSpPr>
            <p:cNvPr id="1178" name="Google Shape;1178;g264a2a71092_0_8"/>
            <p:cNvSpPr/>
            <p:nvPr/>
          </p:nvSpPr>
          <p:spPr>
            <a:xfrm>
              <a:off x="2484450" y="811200"/>
              <a:ext cx="1404900" cy="141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9" name="Google Shape;1179;g264a2a71092_0_8"/>
          <p:cNvPicPr preferRelativeResize="0"/>
          <p:nvPr/>
        </p:nvPicPr>
        <p:blipFill rotWithShape="1">
          <a:blip r:embed="rId4">
            <a:alphaModFix/>
          </a:blip>
          <a:srcRect b="25099" l="0" r="0" t="27001"/>
          <a:stretch/>
        </p:blipFill>
        <p:spPr>
          <a:xfrm>
            <a:off x="6508802" y="0"/>
            <a:ext cx="2635200" cy="710000"/>
          </a:xfrm>
          <a:prstGeom prst="rect">
            <a:avLst/>
          </a:prstGeom>
          <a:noFill/>
          <a:ln>
            <a:noFill/>
          </a:ln>
        </p:spPr>
      </p:pic>
      <p:sp>
        <p:nvSpPr>
          <p:cNvPr id="1180" name="Google Shape;1180;g264a2a71092_0_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Compliance with Complex Company Ownership Checks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181" name="Google Shape;1181;g264a2a71092_0_8"/>
          <p:cNvSpPr txBox="1"/>
          <p:nvPr/>
        </p:nvSpPr>
        <p:spPr>
          <a:xfrm>
            <a:off x="5381625" y="1373288"/>
            <a:ext cx="3562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Dun &amp; Bradstreet adopted </a:t>
            </a:r>
            <a:r>
              <a:rPr b="1" i="0" lang="en" sz="1200" u="none" cap="none" strike="noStrike">
                <a:solidFill>
                  <a:srgbClr val="000000"/>
                </a:solidFill>
                <a:latin typeface="Arial"/>
                <a:ea typeface="Arial"/>
                <a:cs typeface="Arial"/>
                <a:sym typeface="Arial"/>
              </a:rPr>
              <a:t>Neo4j</a:t>
            </a:r>
            <a:r>
              <a:rPr b="0" i="0" lang="en" sz="1200" u="none" cap="none" strike="noStrike">
                <a:solidFill>
                  <a:srgbClr val="000000"/>
                </a:solidFill>
                <a:latin typeface="Arial"/>
                <a:ea typeface="Arial"/>
                <a:cs typeface="Arial"/>
                <a:sym typeface="Arial"/>
              </a:rPr>
              <a:t> graph technology to enable a new B2B compliance service for organizations that are obliged </a:t>
            </a:r>
            <a:r>
              <a:rPr b="1" i="0" lang="en" sz="1200" u="none" cap="none" strike="noStrike">
                <a:solidFill>
                  <a:srgbClr val="000000"/>
                </a:solidFill>
                <a:latin typeface="Arial"/>
                <a:ea typeface="Arial"/>
                <a:cs typeface="Arial"/>
                <a:sym typeface="Arial"/>
              </a:rPr>
              <a:t>to investigate</a:t>
            </a:r>
            <a:r>
              <a:rPr b="0" i="0" lang="en" sz="1200" u="none" cap="none" strike="noStrike">
                <a:solidFill>
                  <a:srgbClr val="000000"/>
                </a:solidFill>
                <a:latin typeface="Arial"/>
                <a:ea typeface="Arial"/>
                <a:cs typeface="Arial"/>
                <a:sym typeface="Arial"/>
              </a:rPr>
              <a:t> all historic company ownership records </a:t>
            </a:r>
            <a:r>
              <a:rPr b="1" i="0" lang="en" sz="1200" u="none" cap="none" strike="noStrike">
                <a:solidFill>
                  <a:srgbClr val="000000"/>
                </a:solidFill>
                <a:latin typeface="Arial"/>
                <a:ea typeface="Arial"/>
                <a:cs typeface="Arial"/>
                <a:sym typeface="Arial"/>
              </a:rPr>
              <a:t>linked</a:t>
            </a:r>
            <a:r>
              <a:rPr b="0" i="0" lang="en" sz="1200" u="none" cap="none" strike="noStrike">
                <a:solidFill>
                  <a:srgbClr val="000000"/>
                </a:solidFill>
                <a:latin typeface="Arial"/>
                <a:ea typeface="Arial"/>
                <a:cs typeface="Arial"/>
                <a:sym typeface="Arial"/>
              </a:rPr>
              <a:t> to individuals, in line with new international transparency regulations designed to </a:t>
            </a:r>
            <a:r>
              <a:rPr b="1" i="0" lang="en" sz="1200" u="none" cap="none" strike="noStrike">
                <a:solidFill>
                  <a:srgbClr val="000000"/>
                </a:solidFill>
                <a:latin typeface="Arial"/>
                <a:ea typeface="Arial"/>
                <a:cs typeface="Arial"/>
                <a:sym typeface="Arial"/>
              </a:rPr>
              <a:t>counter money laundering and tax evasion</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182" name="Google Shape;1182;g264a2a71092_0_8"/>
          <p:cNvPicPr preferRelativeResize="0"/>
          <p:nvPr/>
        </p:nvPicPr>
        <p:blipFill rotWithShape="1">
          <a:blip r:embed="rId5">
            <a:alphaModFix/>
          </a:blip>
          <a:srcRect b="45019" l="6160" r="26805" t="33872"/>
          <a:stretch/>
        </p:blipFill>
        <p:spPr>
          <a:xfrm>
            <a:off x="4140175" y="3375925"/>
            <a:ext cx="4762500" cy="843549"/>
          </a:xfrm>
          <a:prstGeom prst="rect">
            <a:avLst/>
          </a:prstGeom>
          <a:noFill/>
          <a:ln>
            <a:noFill/>
          </a:ln>
        </p:spPr>
      </p:pic>
      <p:sp>
        <p:nvSpPr>
          <p:cNvPr id="1183" name="Google Shape;1183;g264a2a71092_0_8"/>
          <p:cNvSpPr/>
          <p:nvPr/>
        </p:nvSpPr>
        <p:spPr>
          <a:xfrm>
            <a:off x="5325375" y="1223150"/>
            <a:ext cx="3675000" cy="17778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64a2a71092_0_8"/>
          <p:cNvSpPr/>
          <p:nvPr/>
        </p:nvSpPr>
        <p:spPr>
          <a:xfrm>
            <a:off x="5595900" y="108772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g2aaa0752774_0_0"/>
          <p:cNvSpPr txBox="1"/>
          <p:nvPr>
            <p:ph idx="12" type="sldNum"/>
          </p:nvPr>
        </p:nvSpPr>
        <p:spPr>
          <a:xfrm>
            <a:off x="28" y="4736024"/>
            <a:ext cx="348600" cy="393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190" name="Google Shape;1190;g2aaa0752774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Graph Analytics delivers new insights</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descr="Diagram&#10;&#10;Description automatically generated" id="1191" name="Google Shape;1191;g2aaa0752774_0_0"/>
          <p:cNvPicPr preferRelativeResize="0"/>
          <p:nvPr/>
        </p:nvPicPr>
        <p:blipFill rotWithShape="1">
          <a:blip r:embed="rId3">
            <a:alphaModFix/>
          </a:blip>
          <a:srcRect b="12814" l="53520" r="1261" t="22497"/>
          <a:stretch/>
        </p:blipFill>
        <p:spPr>
          <a:xfrm>
            <a:off x="4933200" y="1409000"/>
            <a:ext cx="4034475" cy="3327026"/>
          </a:xfrm>
          <a:prstGeom prst="rect">
            <a:avLst/>
          </a:prstGeom>
          <a:noFill/>
          <a:ln>
            <a:noFill/>
          </a:ln>
        </p:spPr>
      </p:pic>
      <p:grpSp>
        <p:nvGrpSpPr>
          <p:cNvPr id="1192" name="Google Shape;1192;g2aaa0752774_0_0"/>
          <p:cNvGrpSpPr/>
          <p:nvPr/>
        </p:nvGrpSpPr>
        <p:grpSpPr>
          <a:xfrm>
            <a:off x="643435" y="859321"/>
            <a:ext cx="3792408" cy="3876714"/>
            <a:chOff x="1095625" y="779175"/>
            <a:chExt cx="4611952" cy="4483824"/>
          </a:xfrm>
        </p:grpSpPr>
        <p:pic>
          <p:nvPicPr>
            <p:cNvPr descr="Diagram&#10;&#10;Description automatically generated" id="1193" name="Google Shape;1193;g2aaa0752774_0_0"/>
            <p:cNvPicPr preferRelativeResize="0"/>
            <p:nvPr/>
          </p:nvPicPr>
          <p:blipFill rotWithShape="1">
            <a:blip r:embed="rId3">
              <a:alphaModFix/>
            </a:blip>
            <a:srcRect b="0" l="0" r="48309" t="12823"/>
            <a:stretch/>
          </p:blipFill>
          <p:spPr>
            <a:xfrm>
              <a:off x="1095625" y="779175"/>
              <a:ext cx="4611952" cy="4483824"/>
            </a:xfrm>
            <a:prstGeom prst="rect">
              <a:avLst/>
            </a:prstGeom>
            <a:noFill/>
            <a:ln>
              <a:noFill/>
            </a:ln>
          </p:spPr>
        </p:pic>
        <p:sp>
          <p:nvSpPr>
            <p:cNvPr id="1194" name="Google Shape;1194;g2aaa0752774_0_0"/>
            <p:cNvSpPr/>
            <p:nvPr/>
          </p:nvSpPr>
          <p:spPr>
            <a:xfrm>
              <a:off x="1462750" y="4942750"/>
              <a:ext cx="736200" cy="2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5" name="Google Shape;1195;g2aaa0752774_0_0"/>
          <p:cNvPicPr preferRelativeResize="0"/>
          <p:nvPr/>
        </p:nvPicPr>
        <p:blipFill rotWithShape="1">
          <a:blip r:embed="rId4">
            <a:alphaModFix/>
          </a:blip>
          <a:srcRect b="0" l="0" r="0" t="0"/>
          <a:stretch/>
        </p:blipFill>
        <p:spPr>
          <a:xfrm>
            <a:off x="7103375" y="0"/>
            <a:ext cx="2040627" cy="506175"/>
          </a:xfrm>
          <a:prstGeom prst="rect">
            <a:avLst/>
          </a:prstGeom>
          <a:noFill/>
          <a:ln>
            <a:noFill/>
          </a:ln>
        </p:spPr>
      </p:pic>
      <p:sp>
        <p:nvSpPr>
          <p:cNvPr id="1196" name="Google Shape;1196;g2aaa0752774_0_0"/>
          <p:cNvSpPr txBox="1"/>
          <p:nvPr>
            <p:ph idx="2" type="title"/>
          </p:nvPr>
        </p:nvSpPr>
        <p:spPr>
          <a:xfrm>
            <a:off x="2968275" y="461225"/>
            <a:ext cx="5875200" cy="1240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D5D5D"/>
              </a:buClr>
              <a:buSzPts val="1400"/>
              <a:buFont typeface="Arial"/>
              <a:buNone/>
            </a:pPr>
            <a:br>
              <a:rPr b="0" i="0" lang="en" sz="200" u="none" cap="none" strike="noStrike">
                <a:solidFill>
                  <a:srgbClr val="000000"/>
                </a:solidFill>
                <a:latin typeface="Arial"/>
                <a:ea typeface="Arial"/>
                <a:cs typeface="Arial"/>
                <a:sym typeface="Arial"/>
              </a:rPr>
            </a:br>
            <a:r>
              <a:rPr b="0" i="1" lang="en" sz="1200" u="none" cap="none" strike="noStrike">
                <a:solidFill>
                  <a:schemeClr val="dk2"/>
                </a:solidFill>
                <a:latin typeface="Arial"/>
                <a:ea typeface="Arial"/>
                <a:cs typeface="Arial"/>
                <a:sym typeface="Arial"/>
              </a:rPr>
              <a:t>Knowledge Graph empowering the business users with Graph Analytics for Applied customer centricity &amp; fraud detection </a:t>
            </a:r>
            <a:endParaRPr b="0" i="1" sz="1800" u="none" cap="none" strike="noStrike">
              <a:solidFill>
                <a:schemeClr val="dk2"/>
              </a:solidFill>
              <a:latin typeface="Open Sans ExtraBold"/>
              <a:ea typeface="Open Sans ExtraBold"/>
              <a:cs typeface="Open Sans ExtraBold"/>
              <a:sym typeface="Open Sans ExtraBold"/>
            </a:endParaRPr>
          </a:p>
        </p:txBody>
      </p:sp>
      <p:sp>
        <p:nvSpPr>
          <p:cNvPr id="1197" name="Google Shape;1197;g2aaa0752774_0_0"/>
          <p:cNvSpPr/>
          <p:nvPr/>
        </p:nvSpPr>
        <p:spPr>
          <a:xfrm>
            <a:off x="2636575" y="1557725"/>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Start</a:t>
            </a:r>
            <a:endParaRPr sz="700"/>
          </a:p>
        </p:txBody>
      </p:sp>
      <p:sp>
        <p:nvSpPr>
          <p:cNvPr id="1198" name="Google Shape;1198;g2aaa0752774_0_0"/>
          <p:cNvSpPr/>
          <p:nvPr/>
        </p:nvSpPr>
        <p:spPr>
          <a:xfrm>
            <a:off x="1794850" y="2295600"/>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End</a:t>
            </a:r>
            <a:endParaRPr sz="700"/>
          </a:p>
        </p:txBody>
      </p:sp>
      <p:cxnSp>
        <p:nvCxnSpPr>
          <p:cNvPr id="1199" name="Google Shape;1199;g2aaa0752774_0_0"/>
          <p:cNvCxnSpPr/>
          <p:nvPr/>
        </p:nvCxnSpPr>
        <p:spPr>
          <a:xfrm flipH="1">
            <a:off x="1900625" y="1517600"/>
            <a:ext cx="268800" cy="571800"/>
          </a:xfrm>
          <a:prstGeom prst="straightConnector1">
            <a:avLst/>
          </a:prstGeom>
          <a:noFill/>
          <a:ln cap="flat" cmpd="sng" w="9525">
            <a:solidFill>
              <a:schemeClr val="accent1"/>
            </a:solidFill>
            <a:prstDash val="dash"/>
            <a:round/>
            <a:headEnd len="med" w="med" type="triangle"/>
            <a:tailEnd len="med" w="med" type="triangle"/>
          </a:ln>
        </p:spPr>
      </p:cxnSp>
      <p:cxnSp>
        <p:nvCxnSpPr>
          <p:cNvPr id="1200" name="Google Shape;1200;g2aaa0752774_0_0"/>
          <p:cNvCxnSpPr/>
          <p:nvPr/>
        </p:nvCxnSpPr>
        <p:spPr>
          <a:xfrm rot="10800000">
            <a:off x="1921025" y="2165700"/>
            <a:ext cx="590700" cy="129900"/>
          </a:xfrm>
          <a:prstGeom prst="straightConnector1">
            <a:avLst/>
          </a:prstGeom>
          <a:noFill/>
          <a:ln cap="flat" cmpd="sng" w="9525">
            <a:solidFill>
              <a:schemeClr val="accent1"/>
            </a:solidFill>
            <a:prstDash val="dash"/>
            <a:round/>
            <a:headEnd len="med" w="med" type="triangle"/>
            <a:tailEnd len="med" w="med" type="triangle"/>
          </a:ln>
        </p:spPr>
      </p:cxn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pic>
        <p:nvPicPr>
          <p:cNvPr id="1206" name="Google Shape;1206;p6"/>
          <p:cNvPicPr preferRelativeResize="0"/>
          <p:nvPr/>
        </p:nvPicPr>
        <p:blipFill rotWithShape="1">
          <a:blip r:embed="rId3">
            <a:alphaModFix/>
          </a:blip>
          <a:srcRect b="6990" l="0" r="0" t="13575"/>
          <a:stretch/>
        </p:blipFill>
        <p:spPr>
          <a:xfrm>
            <a:off x="337950" y="889125"/>
            <a:ext cx="8607150" cy="3923101"/>
          </a:xfrm>
          <a:prstGeom prst="rect">
            <a:avLst/>
          </a:prstGeom>
          <a:noFill/>
          <a:ln>
            <a:noFill/>
          </a:ln>
        </p:spPr>
      </p:pic>
      <p:sp>
        <p:nvSpPr>
          <p:cNvPr id="1207" name="Google Shape;1207;p6"/>
          <p:cNvSpPr/>
          <p:nvPr/>
        </p:nvSpPr>
        <p:spPr>
          <a:xfrm>
            <a:off x="5860800" y="2638675"/>
            <a:ext cx="2409300" cy="26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ChatGPT LLM leveraging</a:t>
            </a:r>
            <a:endParaRPr b="1" i="0" sz="1400" u="none" cap="none" strike="noStrike">
              <a:solidFill>
                <a:srgbClr val="000000"/>
              </a:solidFill>
              <a:latin typeface="Arial"/>
              <a:ea typeface="Arial"/>
              <a:cs typeface="Arial"/>
              <a:sym typeface="Arial"/>
            </a:endParaRPr>
          </a:p>
        </p:txBody>
      </p:sp>
      <p:sp>
        <p:nvSpPr>
          <p:cNvPr id="1208" name="Google Shape;1208;p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GenAI Deployment in APAC: Fortune 500 Refinery in Asia</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4"/>
          <p:cNvSpPr/>
          <p:nvPr/>
        </p:nvSpPr>
        <p:spPr>
          <a:xfrm>
            <a:off x="4858375" y="1051650"/>
            <a:ext cx="4098000" cy="36222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4" name="Google Shape;1214;p4"/>
          <p:cNvPicPr preferRelativeResize="0"/>
          <p:nvPr/>
        </p:nvPicPr>
        <p:blipFill rotWithShape="1">
          <a:blip r:embed="rId3">
            <a:alphaModFix/>
          </a:blip>
          <a:srcRect b="0" l="0" r="0" t="0"/>
          <a:stretch/>
        </p:blipFill>
        <p:spPr>
          <a:xfrm>
            <a:off x="223600" y="1718699"/>
            <a:ext cx="4573876" cy="2389750"/>
          </a:xfrm>
          <a:prstGeom prst="rect">
            <a:avLst/>
          </a:prstGeom>
          <a:noFill/>
          <a:ln>
            <a:noFill/>
          </a:ln>
        </p:spPr>
      </p:pic>
      <p:sp>
        <p:nvSpPr>
          <p:cNvPr id="1215" name="Google Shape;1215;p4"/>
          <p:cNvSpPr txBox="1"/>
          <p:nvPr/>
        </p:nvSpPr>
        <p:spPr>
          <a:xfrm>
            <a:off x="4858370" y="4673125"/>
            <a:ext cx="2439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https://offshoreleaks.icij.org/pages/database</a:t>
            </a:r>
            <a:endParaRPr b="0" i="0" sz="1100" u="none" cap="none" strike="noStrike">
              <a:solidFill>
                <a:srgbClr val="000000"/>
              </a:solidFill>
              <a:latin typeface="Arial"/>
              <a:ea typeface="Arial"/>
              <a:cs typeface="Arial"/>
              <a:sym typeface="Arial"/>
            </a:endParaRPr>
          </a:p>
        </p:txBody>
      </p:sp>
      <p:pic>
        <p:nvPicPr>
          <p:cNvPr id="1216" name="Google Shape;1216;p4"/>
          <p:cNvPicPr preferRelativeResize="0"/>
          <p:nvPr/>
        </p:nvPicPr>
        <p:blipFill rotWithShape="1">
          <a:blip r:embed="rId5">
            <a:alphaModFix/>
          </a:blip>
          <a:srcRect b="0" l="0" r="0" t="0"/>
          <a:stretch/>
        </p:blipFill>
        <p:spPr>
          <a:xfrm>
            <a:off x="5078812" y="1280398"/>
            <a:ext cx="3689315" cy="1291275"/>
          </a:xfrm>
          <a:prstGeom prst="rect">
            <a:avLst/>
          </a:prstGeom>
          <a:noFill/>
          <a:ln>
            <a:noFill/>
          </a:ln>
        </p:spPr>
      </p:pic>
      <p:sp>
        <p:nvSpPr>
          <p:cNvPr id="1217" name="Google Shape;1217;p4"/>
          <p:cNvSpPr txBox="1"/>
          <p:nvPr/>
        </p:nvSpPr>
        <p:spPr>
          <a:xfrm>
            <a:off x="5232375" y="2559925"/>
            <a:ext cx="3534600" cy="19290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11.9 million files with diff</a:t>
            </a:r>
            <a:r>
              <a:rPr lang="en" sz="1000">
                <a:solidFill>
                  <a:schemeClr val="dk1"/>
                </a:solidFill>
              </a:rPr>
              <a:t>erent format (structured and unstructured)</a:t>
            </a:r>
            <a:r>
              <a:rPr b="0" i="0" lang="en" sz="1000" u="none" cap="none" strike="noStrike">
                <a:solidFill>
                  <a:schemeClr val="dk1"/>
                </a:solidFill>
                <a:latin typeface="Arial"/>
                <a:ea typeface="Arial"/>
                <a:cs typeface="Arial"/>
                <a:sym typeface="Arial"/>
              </a:rPr>
              <a:t>, 2.94 terabytes of data</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14 offshore service providers (law firms, banks, etc.)</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Oldest documents from 1970, but most between 1996 and 2020</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Shell companies in 38 jurisdictions, including the United States for the first time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27,000 shell companies and 29,000 ultimate beneficial owners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130 billionaires (Forbes list)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330 politicians from 90 countries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Revealing Financial Secrets of Global Power Player</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id="1219" name="Google Shape;1219;p4"/>
          <p:cNvPicPr preferRelativeResize="0"/>
          <p:nvPr/>
        </p:nvPicPr>
        <p:blipFill rotWithShape="1">
          <a:blip r:embed="rId6">
            <a:alphaModFix/>
          </a:blip>
          <a:srcRect b="0" l="0" r="0" t="0"/>
          <a:stretch/>
        </p:blipFill>
        <p:spPr>
          <a:xfrm>
            <a:off x="5870100" y="0"/>
            <a:ext cx="3197701" cy="490275"/>
          </a:xfrm>
          <a:prstGeom prst="rect">
            <a:avLst/>
          </a:prstGeom>
          <a:noFill/>
          <a:ln>
            <a:noFill/>
          </a:ln>
        </p:spPr>
      </p:pic>
      <p:sp>
        <p:nvSpPr>
          <p:cNvPr id="1220" name="Google Shape;1220;p4"/>
          <p:cNvSpPr txBox="1"/>
          <p:nvPr/>
        </p:nvSpPr>
        <p:spPr>
          <a:xfrm>
            <a:off x="490025" y="1213475"/>
            <a:ext cx="15105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Panama Papers Graph Model</a:t>
            </a:r>
            <a:endParaRPr b="1" i="0" sz="1400" u="none" cap="none" strike="noStrike">
              <a:solidFill>
                <a:srgbClr val="000000"/>
              </a:solidFill>
              <a:latin typeface="Arial"/>
              <a:ea typeface="Arial"/>
              <a:cs typeface="Arial"/>
              <a:sym typeface="Arial"/>
            </a:endParaRPr>
          </a:p>
        </p:txBody>
      </p:sp>
      <p:sp>
        <p:nvSpPr>
          <p:cNvPr id="1221" name="Google Shape;1221;p4"/>
          <p:cNvSpPr/>
          <p:nvPr/>
        </p:nvSpPr>
        <p:spPr>
          <a:xfrm>
            <a:off x="5318650" y="90387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1" name="Google Shape;731;p431"/>
          <p:cNvSpPr txBox="1"/>
          <p:nvPr/>
        </p:nvSpPr>
        <p:spPr>
          <a:xfrm>
            <a:off x="815914" y="1336366"/>
            <a:ext cx="6436500" cy="23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Industry Trends</a:t>
            </a:r>
            <a:endParaRPr sz="1800">
              <a:solidFill>
                <a:schemeClr val="dk1"/>
              </a:solidFil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Introduction to Neo4j</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Company Profile</a:t>
            </a:r>
            <a:endParaRPr b="0" i="0" sz="15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What We Do</a:t>
            </a:r>
            <a:endParaRPr b="0" i="0" sz="15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Graphs in Government and Beyond</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lang="en" sz="1500">
                <a:solidFill>
                  <a:schemeClr val="dk1"/>
                </a:solidFill>
              </a:rPr>
              <a:t>Transformative Use Cases</a:t>
            </a:r>
            <a:endParaRPr b="0" i="0" sz="1500" u="none" cap="none" strike="noStrike">
              <a:solidFill>
                <a:srgbClr val="000000"/>
              </a:solidFill>
              <a:latin typeface="Arial"/>
              <a:ea typeface="Arial"/>
              <a:cs typeface="Arial"/>
              <a:sym typeface="Arial"/>
            </a:endParaRPr>
          </a:p>
        </p:txBody>
      </p:sp>
      <p:sp>
        <p:nvSpPr>
          <p:cNvPr id="732" name="Google Shape;732;p431"/>
          <p:cNvSpPr txBox="1"/>
          <p:nvPr/>
        </p:nvSpPr>
        <p:spPr>
          <a:xfrm>
            <a:off x="678050" y="368825"/>
            <a:ext cx="2783607"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Agenda</a:t>
            </a:r>
            <a:endParaRPr b="1" i="0" sz="1600" u="none" cap="none" strike="noStrike">
              <a:solidFill>
                <a:srgbClr val="000000"/>
              </a:solidFill>
              <a:latin typeface="Nunito Sans"/>
              <a:ea typeface="Nunito Sans"/>
              <a:cs typeface="Nunito Sans"/>
              <a:sym typeface="Nunito Sans"/>
            </a:endParaRPr>
          </a:p>
        </p:txBody>
      </p:sp>
      <p:pic>
        <p:nvPicPr>
          <p:cNvPr id="733" name="Google Shape;733;p431"/>
          <p:cNvPicPr preferRelativeResize="0"/>
          <p:nvPr/>
        </p:nvPicPr>
        <p:blipFill rotWithShape="1">
          <a:blip r:embed="rId3">
            <a:alphaModFix/>
          </a:blip>
          <a:srcRect b="0" l="0" r="0" t="0"/>
          <a:stretch/>
        </p:blipFill>
        <p:spPr>
          <a:xfrm>
            <a:off x="6473225" y="130862"/>
            <a:ext cx="2928925" cy="5012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2ac9fc99bdc_0_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1227" name="Google Shape;1227;g2ac9fc99bdc_0_0"/>
          <p:cNvPicPr preferRelativeResize="0"/>
          <p:nvPr/>
        </p:nvPicPr>
        <p:blipFill rotWithShape="1">
          <a:blip r:embed="rId3">
            <a:alphaModFix/>
          </a:blip>
          <a:srcRect b="0" l="21246" r="28760" t="0"/>
          <a:stretch/>
        </p:blipFill>
        <p:spPr>
          <a:xfrm>
            <a:off x="5286900" y="0"/>
            <a:ext cx="3857102" cy="5143501"/>
          </a:xfrm>
          <a:prstGeom prst="rect">
            <a:avLst/>
          </a:prstGeom>
          <a:noFill/>
          <a:ln>
            <a:noFill/>
          </a:ln>
        </p:spPr>
      </p:pic>
      <p:sp>
        <p:nvSpPr>
          <p:cNvPr id="1228" name="Google Shape;1228;g2ac9fc99bdc_0_0"/>
          <p:cNvSpPr txBox="1"/>
          <p:nvPr/>
        </p:nvSpPr>
        <p:spPr>
          <a:xfrm>
            <a:off x="163725" y="832225"/>
            <a:ext cx="4587900" cy="382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Subject of Interest</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Ilham Aliyev</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Background</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Azerbaijan President</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Children</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Arzu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Leyla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Heydar Aliyev</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Vast network of offshore companies</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lang="en">
                <a:solidFill>
                  <a:srgbClr val="014063"/>
                </a:solidFill>
              </a:rPr>
              <a:t>Uncover </a:t>
            </a:r>
            <a:r>
              <a:rPr b="1" i="0" lang="en" sz="1400" u="none" cap="none" strike="noStrike">
                <a:solidFill>
                  <a:srgbClr val="014063"/>
                </a:solidFill>
                <a:latin typeface="Arial"/>
                <a:ea typeface="Arial"/>
                <a:cs typeface="Arial"/>
                <a:sym typeface="Arial"/>
              </a:rPr>
              <a:t>Allegations of Corruption</a:t>
            </a:r>
            <a:endParaRPr b="0"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Faced allegations of corruption during presidency</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Criticism includes concerns about transparency, human rights, and corruption in the country.</a:t>
            </a:r>
            <a:endParaRPr b="0" i="0" sz="1300" u="none" cap="none" strike="noStrike">
              <a:solidFill>
                <a:srgbClr val="000000"/>
              </a:solidFill>
              <a:latin typeface="Arial"/>
              <a:ea typeface="Arial"/>
              <a:cs typeface="Arial"/>
              <a:sym typeface="Arial"/>
            </a:endParaRPr>
          </a:p>
        </p:txBody>
      </p:sp>
      <p:sp>
        <p:nvSpPr>
          <p:cNvPr id="1229" name="Google Shape;1229;g2ac9fc99b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 with GenAI</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
          <p:cNvSpPr txBox="1"/>
          <p:nvPr>
            <p:ph type="title"/>
          </p:nvPr>
        </p:nvSpPr>
        <p:spPr>
          <a:xfrm>
            <a:off x="620506" y="1165431"/>
            <a:ext cx="7425300" cy="2812638"/>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3600"/>
              <a:buNone/>
            </a:pPr>
            <a:r>
              <a:rPr lang="en" sz="4000"/>
              <a:t>Thank You</a:t>
            </a:r>
            <a:br>
              <a:rPr lang="en" sz="4000"/>
            </a:br>
            <a:br>
              <a:rPr lang="en" sz="4000"/>
            </a:br>
            <a:r>
              <a:rPr lang="en" sz="4000"/>
              <a:t>Q &amp; A</a:t>
            </a:r>
            <a:br>
              <a:rPr lang="en" sz="4000"/>
            </a:br>
            <a:endParaRPr sz="4000"/>
          </a:p>
          <a:p>
            <a:pPr indent="0" lvl="0" marL="0" rtl="0" algn="ctr">
              <a:lnSpc>
                <a:spcPct val="100000"/>
              </a:lnSpc>
              <a:spcBef>
                <a:spcPts val="0"/>
              </a:spcBef>
              <a:spcAft>
                <a:spcPts val="0"/>
              </a:spcAft>
              <a:buSzPts val="3600"/>
              <a:buNone/>
            </a:pPr>
            <a:r>
              <a:rPr lang="en" sz="4000"/>
              <a:t> </a:t>
            </a:r>
            <a:br>
              <a:rPr lang="en" sz="4000"/>
            </a:br>
            <a:br>
              <a:rPr lang="en" sz="4000"/>
            </a:br>
            <a:endParaRPr sz="2000"/>
          </a:p>
        </p:txBody>
      </p:sp>
      <p:sp>
        <p:nvSpPr>
          <p:cNvPr id="1235" name="Google Shape;1235;p7"/>
          <p:cNvSpPr txBox="1"/>
          <p:nvPr>
            <p:ph idx="1" type="subTitle"/>
          </p:nvPr>
        </p:nvSpPr>
        <p:spPr>
          <a:xfrm>
            <a:off x="425000" y="3451299"/>
            <a:ext cx="4760700" cy="108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2000">
                <a:solidFill>
                  <a:schemeClr val="lt1"/>
                </a:solidFill>
              </a:rPr>
              <a:t>Contact us at</a:t>
            </a:r>
            <a:br>
              <a:rPr lang="en" sz="2000">
                <a:solidFill>
                  <a:schemeClr val="lt1"/>
                </a:solidFill>
              </a:rPr>
            </a:br>
            <a:endParaRPr sz="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teddy.ng@neo4j.</a:t>
            </a:r>
            <a:r>
              <a:rPr lang="en" sz="1500"/>
              <a:t>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ken.yap@neo4j.com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bryan.lee@neo4j.com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id="1240" name="Google Shape;1240;g2aaa0752774_0_6"/>
          <p:cNvPicPr preferRelativeResize="0"/>
          <p:nvPr/>
        </p:nvPicPr>
        <p:blipFill rotWithShape="1">
          <a:blip r:embed="rId3">
            <a:alphaModFix/>
          </a:blip>
          <a:srcRect b="0" l="23517" r="29598" t="0"/>
          <a:stretch/>
        </p:blipFill>
        <p:spPr>
          <a:xfrm>
            <a:off x="5469250" y="0"/>
            <a:ext cx="3674750" cy="5143500"/>
          </a:xfrm>
          <a:prstGeom prst="rect">
            <a:avLst/>
          </a:prstGeom>
          <a:noFill/>
          <a:ln>
            <a:noFill/>
          </a:ln>
        </p:spPr>
      </p:pic>
      <p:sp>
        <p:nvSpPr>
          <p:cNvPr id="1241" name="Google Shape;1241;g2aaa0752774_0_6"/>
          <p:cNvSpPr/>
          <p:nvPr/>
        </p:nvSpPr>
        <p:spPr>
          <a:xfrm rot="10800000">
            <a:off x="192450" y="1133825"/>
            <a:ext cx="4074000" cy="34800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2" name="Google Shape;1242;g2aaa0752774_0_6"/>
          <p:cNvSpPr txBox="1"/>
          <p:nvPr/>
        </p:nvSpPr>
        <p:spPr>
          <a:xfrm>
            <a:off x="373975" y="1357288"/>
            <a:ext cx="3849600" cy="36816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Challenge &amp; Why Neo4j:</a:t>
            </a:r>
            <a:endParaRPr b="1" i="0" sz="1300" u="none" cap="none" strike="noStrike">
              <a:solidFill>
                <a:srgbClr val="181818"/>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A major SEA e-commerce customer is using Neo4j Graph to develop fraud detection on vendors subsidies. The Customer is using graph to understand the relational influences of relationship to spot potential fraud with vendors rings. </a:t>
            </a:r>
            <a:endParaRPr b="0" i="0" sz="1000" u="none" cap="none" strike="noStrike">
              <a:solidFill>
                <a:srgbClr val="11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81818"/>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000" u="none" cap="none" strike="noStrike">
              <a:solidFill>
                <a:srgbClr val="111111"/>
              </a:solidFill>
              <a:latin typeface="Arial"/>
              <a:ea typeface="Arial"/>
              <a:cs typeface="Arial"/>
              <a:sym typeface="Arial"/>
            </a:endParaRPr>
          </a:p>
          <a:p>
            <a:pPr indent="-162718" lvl="0" marL="164306" marR="0" rtl="0" algn="l">
              <a:lnSpc>
                <a:spcPct val="100000"/>
              </a:lnSpc>
              <a:spcBef>
                <a:spcPts val="100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Merchant fraud detection in </a:t>
            </a:r>
            <a:r>
              <a:rPr b="1" i="0" lang="en" sz="1100" u="none" cap="none" strike="noStrike">
                <a:solidFill>
                  <a:srgbClr val="111111"/>
                </a:solidFill>
                <a:latin typeface="Arial"/>
                <a:ea typeface="Arial"/>
                <a:cs typeface="Arial"/>
                <a:sym typeface="Arial"/>
              </a:rPr>
              <a:t>Real-time</a:t>
            </a:r>
            <a:endParaRPr b="1"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Detect related users </a:t>
            </a:r>
            <a:endParaRPr b="0"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Cluster cross-buying fraud detection</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43" name="Google Shape;1243;g2aaa0752774_0_6"/>
          <p:cNvPicPr preferRelativeResize="0"/>
          <p:nvPr/>
        </p:nvPicPr>
        <p:blipFill rotWithShape="1">
          <a:blip r:embed="rId4">
            <a:alphaModFix/>
          </a:blip>
          <a:srcRect b="0" l="0" r="0" t="0"/>
          <a:stretch/>
        </p:blipFill>
        <p:spPr>
          <a:xfrm>
            <a:off x="3577375" y="2431575"/>
            <a:ext cx="3358324" cy="2607325"/>
          </a:xfrm>
          <a:prstGeom prst="rect">
            <a:avLst/>
          </a:prstGeom>
          <a:noFill/>
          <a:ln>
            <a:noFill/>
          </a:ln>
        </p:spPr>
      </p:pic>
      <p:sp>
        <p:nvSpPr>
          <p:cNvPr id="1244" name="Google Shape;1244;g2aaa0752774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Real-time fraud detection</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2a9afb23b39_0_0"/>
          <p:cNvSpPr/>
          <p:nvPr/>
        </p:nvSpPr>
        <p:spPr>
          <a:xfrm rot="10800000">
            <a:off x="178700" y="874468"/>
            <a:ext cx="2872200" cy="39798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1" name="Google Shape;1251;g2a9afb23b39_0_0"/>
          <p:cNvSpPr txBox="1"/>
          <p:nvPr/>
        </p:nvSpPr>
        <p:spPr>
          <a:xfrm>
            <a:off x="323850" y="960268"/>
            <a:ext cx="2592300" cy="4073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Use Case</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Combined data (e.g. </a:t>
            </a:r>
            <a:r>
              <a:rPr b="0" i="1" lang="en" sz="1000" u="none" cap="none" strike="noStrike">
                <a:solidFill>
                  <a:schemeClr val="dk1"/>
                </a:solidFill>
                <a:latin typeface="Arial"/>
                <a:ea typeface="Arial"/>
                <a:cs typeface="Arial"/>
                <a:sym typeface="Arial"/>
              </a:rPr>
              <a:t>Structured, Semi-structured &amp; Unstructured data like Engineering drawings, design documents</a:t>
            </a:r>
            <a:r>
              <a:rPr b="0" i="0" lang="en" sz="1000" u="none" cap="none" strike="noStrike">
                <a:solidFill>
                  <a:schemeClr val="dk1"/>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from various silos to build a Knowledge Graph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Semantic Search &amp; Conversational AI to give cognitive structure to previously dark data</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Differentiators</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Connected data using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Ease of KG enrichment and consumption using LLM</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Neo4j’s Interoperability with the Azure ecosystem and Azure OpenAI</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Whats next</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Master Data Management</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Digital Twins</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Fraud Detection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252" name="Google Shape;1252;g2a9afb23b39_0_0"/>
          <p:cNvPicPr preferRelativeResize="0"/>
          <p:nvPr/>
        </p:nvPicPr>
        <p:blipFill rotWithShape="1">
          <a:blip r:embed="rId3">
            <a:alphaModFix/>
          </a:blip>
          <a:srcRect b="0" l="0" r="0" t="0"/>
          <a:stretch/>
        </p:blipFill>
        <p:spPr>
          <a:xfrm>
            <a:off x="3148125" y="1300550"/>
            <a:ext cx="5876676" cy="2730000"/>
          </a:xfrm>
          <a:prstGeom prst="rect">
            <a:avLst/>
          </a:prstGeom>
          <a:noFill/>
          <a:ln>
            <a:noFill/>
          </a:ln>
        </p:spPr>
      </p:pic>
      <p:sp>
        <p:nvSpPr>
          <p:cNvPr id="1253" name="Google Shape;1253;g2a9afb23b39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Breaking down data silos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pic>
        <p:nvPicPr>
          <p:cNvPr id="1259" name="Google Shape;1259;g2a9afb23b39_0_9"/>
          <p:cNvPicPr preferRelativeResize="0"/>
          <p:nvPr/>
        </p:nvPicPr>
        <p:blipFill rotWithShape="1">
          <a:blip r:embed="rId3">
            <a:alphaModFix/>
          </a:blip>
          <a:srcRect b="0" l="21707" r="10793" t="0"/>
          <a:stretch/>
        </p:blipFill>
        <p:spPr>
          <a:xfrm>
            <a:off x="5471938" y="2865"/>
            <a:ext cx="3676723" cy="5143501"/>
          </a:xfrm>
          <a:prstGeom prst="rect">
            <a:avLst/>
          </a:prstGeom>
          <a:noFill/>
          <a:ln>
            <a:noFill/>
          </a:ln>
        </p:spPr>
      </p:pic>
      <p:sp>
        <p:nvSpPr>
          <p:cNvPr id="1260" name="Google Shape;1260;g2a9afb23b39_0_9"/>
          <p:cNvSpPr/>
          <p:nvPr/>
        </p:nvSpPr>
        <p:spPr>
          <a:xfrm rot="10800000">
            <a:off x="178900" y="1165800"/>
            <a:ext cx="5027700" cy="30951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1" name="Google Shape;1261;g2a9afb23b39_0_9"/>
          <p:cNvSpPr txBox="1"/>
          <p:nvPr/>
        </p:nvSpPr>
        <p:spPr>
          <a:xfrm>
            <a:off x="436961" y="1274532"/>
            <a:ext cx="4622700" cy="3570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97979"/>
              </a:buClr>
              <a:buSzPts val="1100"/>
              <a:buFont typeface="Arial"/>
              <a:buNone/>
            </a:pPr>
            <a:r>
              <a:rPr b="1" i="0" lang="en" sz="1400" u="none" cap="none" strike="noStrike">
                <a:solidFill>
                  <a:srgbClr val="181818"/>
                </a:solidFill>
                <a:latin typeface="Arial"/>
                <a:ea typeface="Arial"/>
                <a:cs typeface="Arial"/>
                <a:sym typeface="Arial"/>
              </a:rPr>
              <a:t>Challenge:</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Disparate data silos in the upstream operations related to geology and geoscience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Complex Relationships and hidden connections</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Lack of Unified view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Time and human intensive process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Hallucinations </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5F6368"/>
              </a:buClr>
              <a:buSzPts val="1260"/>
              <a:buFont typeface="Noto Sans Symbols"/>
              <a:buNone/>
            </a:pPr>
            <a:r>
              <a:rPr b="1" i="0" lang="en" sz="1400" u="none" cap="none" strike="noStrike">
                <a:solidFill>
                  <a:srgbClr val="181818"/>
                </a:solidFill>
                <a:latin typeface="Arial"/>
                <a:ea typeface="Arial"/>
                <a:cs typeface="Arial"/>
                <a:sym typeface="Arial"/>
              </a:rPr>
              <a:t>Why Neo4j:</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Graph Database for Enterprise Knowledge Representation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Personalized Experiences with Enterprise Knowledge Graph</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Unlock Comprehensive Insights from Connected Data</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Complete answers during real time search and decision making</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Reduced hallucination (i.e Grounding)</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Context-Aware Retrieval and Generation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Streamlined Decision-Making for oil exploration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Enhanced efficiency in exploring and analyzing geological and geoscientific information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Optimized the quality of responses generated, providing more accurate and context-aware insights</a:t>
            </a:r>
            <a:endParaRPr b="0" i="0" sz="1000" u="none" cap="none" strike="noStrike">
              <a:solidFill>
                <a:srgbClr val="181818"/>
              </a:solidFill>
              <a:latin typeface="Arial"/>
              <a:ea typeface="Arial"/>
              <a:cs typeface="Arial"/>
              <a:sym typeface="Arial"/>
            </a:endParaRPr>
          </a:p>
        </p:txBody>
      </p:sp>
      <p:sp>
        <p:nvSpPr>
          <p:cNvPr id="1262" name="Google Shape;1262;g2a9afb23b39_0_9"/>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BOil Exploration, Retrieval Augmented Generation </a:t>
            </a:r>
            <a:endParaRPr sz="1500">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(RAG)</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2ad33b7c398_0_11"/>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Panama Paper GenAI Demo Artefacts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g2654fe726dc_0_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73" name="Google Shape;1273;g2654fe726dc_0_0"/>
          <p:cNvPicPr preferRelativeResize="0"/>
          <p:nvPr/>
        </p:nvPicPr>
        <p:blipFill>
          <a:blip r:embed="rId3">
            <a:alphaModFix/>
          </a:blip>
          <a:stretch>
            <a:fillRect/>
          </a:stretch>
        </p:blipFill>
        <p:spPr>
          <a:xfrm>
            <a:off x="987475" y="870775"/>
            <a:ext cx="7474499" cy="3689801"/>
          </a:xfrm>
          <a:prstGeom prst="rect">
            <a:avLst/>
          </a:prstGeom>
          <a:noFill/>
          <a:ln>
            <a:noFill/>
          </a:ln>
        </p:spPr>
      </p:pic>
      <p:sp>
        <p:nvSpPr>
          <p:cNvPr id="1274" name="Google Shape;1274;g2654fe726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75" name="Google Shape;1275;g2654fe726dc_0_0"/>
          <p:cNvSpPr/>
          <p:nvPr/>
        </p:nvSpPr>
        <p:spPr>
          <a:xfrm>
            <a:off x="6978000" y="10996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Cypher language can also be used by technical analyst to validate results </a:t>
            </a:r>
            <a:endParaRPr sz="1000"/>
          </a:p>
        </p:txBody>
      </p:sp>
      <p:sp>
        <p:nvSpPr>
          <p:cNvPr id="1276" name="Google Shape;1276;g2654fe726dc_0_0"/>
          <p:cNvSpPr/>
          <p:nvPr/>
        </p:nvSpPr>
        <p:spPr>
          <a:xfrm>
            <a:off x="5583200" y="2841650"/>
            <a:ext cx="2003400" cy="913200"/>
          </a:xfrm>
          <a:prstGeom prst="wedgeRoundRectCallout">
            <a:avLst>
              <a:gd fmla="val -56544" name="adj1"/>
              <a:gd fmla="val -20417"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Leveraging Azure OpenAI GPT 4.0 - Prompt and A</a:t>
            </a:r>
            <a:r>
              <a:rPr lang="en" sz="1000"/>
              <a:t>nswers</a:t>
            </a:r>
            <a:r>
              <a:rPr lang="en" sz="1000"/>
              <a:t>. However, Amazon Bedrock (AWS) LLMs can also be used</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g2654fe726dc_0_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82" name="Google Shape;1282;g2654fe726dc_0_6"/>
          <p:cNvPicPr preferRelativeResize="0"/>
          <p:nvPr/>
        </p:nvPicPr>
        <p:blipFill>
          <a:blip r:embed="rId3">
            <a:alphaModFix/>
          </a:blip>
          <a:stretch>
            <a:fillRect/>
          </a:stretch>
        </p:blipFill>
        <p:spPr>
          <a:xfrm>
            <a:off x="295588" y="595801"/>
            <a:ext cx="8552827" cy="4268051"/>
          </a:xfrm>
          <a:prstGeom prst="rect">
            <a:avLst/>
          </a:prstGeom>
          <a:noFill/>
          <a:ln>
            <a:noFill/>
          </a:ln>
        </p:spPr>
      </p:pic>
      <p:sp>
        <p:nvSpPr>
          <p:cNvPr id="1283" name="Google Shape;1283;g2654fe726dc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84" name="Google Shape;1284;g2654fe726dc_0_6"/>
          <p:cNvSpPr/>
          <p:nvPr/>
        </p:nvSpPr>
        <p:spPr>
          <a:xfrm>
            <a:off x="5349225" y="12882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This is how graph visualization looks like. From here we can see the relationships of the entities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Industry Trends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42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744" name="Google Shape;744;p429"/>
          <p:cNvSpPr txBox="1"/>
          <p:nvPr/>
        </p:nvSpPr>
        <p:spPr>
          <a:xfrm>
            <a:off x="520950" y="1878150"/>
            <a:ext cx="8102100" cy="35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400"/>
              <a:buFont typeface="Arial"/>
              <a:buNone/>
            </a:pPr>
            <a:r>
              <a:rPr b="0" i="0" lang="en" sz="3400" u="none" cap="none" strike="noStrike">
                <a:solidFill>
                  <a:srgbClr val="000000"/>
                </a:solidFill>
                <a:latin typeface="Nunito Sans ExtraBold"/>
                <a:ea typeface="Nunito Sans ExtraBold"/>
                <a:cs typeface="Nunito Sans ExtraBold"/>
                <a:sym typeface="Nunito Sans ExtraBold"/>
              </a:rPr>
              <a:t>By 2025, </a:t>
            </a:r>
            <a:r>
              <a:rPr b="0" i="0" lang="en" sz="3400" u="none" cap="none" strike="noStrike">
                <a:solidFill>
                  <a:srgbClr val="018BFF"/>
                </a:solidFill>
                <a:latin typeface="Nunito Sans ExtraBold"/>
                <a:ea typeface="Nunito Sans ExtraBold"/>
                <a:cs typeface="Nunito Sans ExtraBold"/>
                <a:sym typeface="Nunito Sans ExtraBold"/>
              </a:rPr>
              <a:t>graph</a:t>
            </a:r>
            <a:r>
              <a:rPr b="0" i="0" lang="en" sz="3400" u="none" cap="none" strike="noStrike">
                <a:solidFill>
                  <a:srgbClr val="FFFFFF"/>
                </a:solidFill>
                <a:latin typeface="Nunito Sans ExtraBold"/>
                <a:ea typeface="Nunito Sans ExtraBold"/>
                <a:cs typeface="Nunito Sans ExtraBold"/>
                <a:sym typeface="Nunito Sans ExtraBold"/>
              </a:rPr>
              <a:t> </a:t>
            </a:r>
            <a:r>
              <a:rPr b="0" i="0" lang="en" sz="3400" u="none" cap="none" strike="noStrike">
                <a:solidFill>
                  <a:srgbClr val="000000"/>
                </a:solidFill>
                <a:latin typeface="Nunito Sans ExtraBold"/>
                <a:ea typeface="Nunito Sans ExtraBold"/>
                <a:cs typeface="Nunito Sans ExtraBold"/>
                <a:sym typeface="Nunito Sans ExtraBold"/>
              </a:rPr>
              <a:t>will be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used in 80% of data and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analytics innovations</a:t>
            </a:r>
            <a:endParaRPr b="0" i="0" sz="3400" u="none" cap="none" strike="noStrike">
              <a:solidFill>
                <a:srgbClr val="000000"/>
              </a:solidFill>
              <a:latin typeface="Nunito Sans ExtraBold"/>
              <a:ea typeface="Nunito Sans ExtraBold"/>
              <a:cs typeface="Nunito Sans ExtraBold"/>
              <a:sym typeface="Nunito Sans ExtraBold"/>
            </a:endParaRPr>
          </a:p>
        </p:txBody>
      </p:sp>
      <p:pic>
        <p:nvPicPr>
          <p:cNvPr id="745" name="Google Shape;745;p4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pic>
        <p:nvPicPr>
          <p:cNvPr id="746" name="Google Shape;746;p429"/>
          <p:cNvPicPr preferRelativeResize="0"/>
          <p:nvPr/>
        </p:nvPicPr>
        <p:blipFill rotWithShape="1">
          <a:blip r:embed="rId4">
            <a:alphaModFix amt="50000"/>
          </a:blip>
          <a:srcRect b="0" l="0" r="0" t="0"/>
          <a:stretch/>
        </p:blipFill>
        <p:spPr>
          <a:xfrm>
            <a:off x="5063925" y="2531025"/>
            <a:ext cx="4807542" cy="2598599"/>
          </a:xfrm>
          <a:prstGeom prst="rect">
            <a:avLst/>
          </a:prstGeom>
          <a:noFill/>
          <a:ln>
            <a:noFill/>
          </a:ln>
        </p:spPr>
      </p:pic>
      <p:pic>
        <p:nvPicPr>
          <p:cNvPr id="747" name="Google Shape;747;p429"/>
          <p:cNvPicPr preferRelativeResize="0"/>
          <p:nvPr/>
        </p:nvPicPr>
        <p:blipFill rotWithShape="1">
          <a:blip r:embed="rId5">
            <a:alphaModFix/>
          </a:blip>
          <a:srcRect b="0" l="0" r="0" t="0"/>
          <a:stretch/>
        </p:blipFill>
        <p:spPr>
          <a:xfrm>
            <a:off x="4255150" y="1167451"/>
            <a:ext cx="460428" cy="358500"/>
          </a:xfrm>
          <a:prstGeom prst="rect">
            <a:avLst/>
          </a:prstGeom>
          <a:noFill/>
          <a:ln>
            <a:noFill/>
          </a:ln>
        </p:spPr>
      </p:pic>
      <p:pic>
        <p:nvPicPr>
          <p:cNvPr id="748" name="Google Shape;748;p429"/>
          <p:cNvPicPr preferRelativeResize="0"/>
          <p:nvPr/>
        </p:nvPicPr>
        <p:blipFill rotWithShape="1">
          <a:blip r:embed="rId4">
            <a:alphaModFix amt="60000"/>
          </a:blip>
          <a:srcRect b="0" l="0" r="0" t="0"/>
          <a:stretch/>
        </p:blipFill>
        <p:spPr>
          <a:xfrm>
            <a:off x="-478125" y="-628725"/>
            <a:ext cx="4807542" cy="2598599"/>
          </a:xfrm>
          <a:prstGeom prst="rect">
            <a:avLst/>
          </a:prstGeom>
          <a:noFill/>
          <a:ln>
            <a:noFill/>
          </a:ln>
        </p:spPr>
      </p:pic>
      <p:pic>
        <p:nvPicPr>
          <p:cNvPr id="749" name="Google Shape;749;p429"/>
          <p:cNvPicPr preferRelativeResize="0"/>
          <p:nvPr/>
        </p:nvPicPr>
        <p:blipFill rotWithShape="1">
          <a:blip r:embed="rId6">
            <a:alphaModFix/>
          </a:blip>
          <a:srcRect b="0" l="0" r="0" t="0"/>
          <a:stretch/>
        </p:blipFill>
        <p:spPr>
          <a:xfrm>
            <a:off x="8447450" y="4825113"/>
            <a:ext cx="548641" cy="205819"/>
          </a:xfrm>
          <a:prstGeom prst="rect">
            <a:avLst/>
          </a:prstGeom>
          <a:noFill/>
          <a:ln>
            <a:noFill/>
          </a:ln>
        </p:spPr>
      </p:pic>
      <p:pic>
        <p:nvPicPr>
          <p:cNvPr id="750" name="Google Shape;750;p429"/>
          <p:cNvPicPr preferRelativeResize="0"/>
          <p:nvPr/>
        </p:nvPicPr>
        <p:blipFill rotWithShape="1">
          <a:blip r:embed="rId7">
            <a:alphaModFix/>
          </a:blip>
          <a:srcRect b="0" l="0" r="0" t="0"/>
          <a:stretch/>
        </p:blipFill>
        <p:spPr>
          <a:xfrm>
            <a:off x="4124879" y="3548600"/>
            <a:ext cx="894242" cy="2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64921337a6_0_28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756" name="Google Shape;756;g264921337a6_0_282"/>
          <p:cNvPicPr preferRelativeResize="0"/>
          <p:nvPr/>
        </p:nvPicPr>
        <p:blipFill rotWithShape="1">
          <a:blip r:embed="rId3">
            <a:alphaModFix/>
          </a:blip>
          <a:srcRect b="0" l="0" r="0" t="0"/>
          <a:stretch/>
        </p:blipFill>
        <p:spPr>
          <a:xfrm>
            <a:off x="5182200" y="962675"/>
            <a:ext cx="3479251" cy="3685033"/>
          </a:xfrm>
          <a:prstGeom prst="rect">
            <a:avLst/>
          </a:prstGeom>
          <a:noFill/>
          <a:ln>
            <a:noFill/>
          </a:ln>
        </p:spPr>
      </p:pic>
      <p:sp>
        <p:nvSpPr>
          <p:cNvPr id="757" name="Google Shape;757;g264921337a6_0_282"/>
          <p:cNvSpPr txBox="1"/>
          <p:nvPr/>
        </p:nvSpPr>
        <p:spPr>
          <a:xfrm>
            <a:off x="348625" y="2775625"/>
            <a:ext cx="4762200" cy="11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Magic Quadrant for Cloud Database Management Systems, 18  December 2023, Adam Ronthal et.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is a registered trademark and service mark of Gartner, Inc. and/or its affiliates in the U.S. and internationally, MAGIC QUADRANT is a registered trademark of Gartner, Inc. and/or its affiliates and are used herein with permission. All rights reserved.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does not endorse any vendor, product or service depicted in this content nor makes any warranties, expressed or implied, with respect to this content, about its accuracy or completeness, including any warranties of merchantability or fitness for a particular purpose. This graphic was published by Gartner, Inc. as part of a larger research document and should be evaluated in the context of the entire document. The Gartner document is available upon request from Neo4j.</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p:txBody>
      </p:sp>
      <p:sp>
        <p:nvSpPr>
          <p:cNvPr id="758" name="Google Shape;758;g264921337a6_0_282"/>
          <p:cNvSpPr txBox="1"/>
          <p:nvPr>
            <p:ph idx="1" type="body"/>
          </p:nvPr>
        </p:nvSpPr>
        <p:spPr>
          <a:xfrm>
            <a:off x="348625" y="994213"/>
            <a:ext cx="4506000" cy="178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Open Sans"/>
                <a:ea typeface="Open Sans"/>
                <a:cs typeface="Open Sans"/>
                <a:sym typeface="Open Sans"/>
              </a:rPr>
              <a:t>Neo4j </a:t>
            </a:r>
            <a:r>
              <a:rPr b="0" i="0" lang="en" sz="2200" u="none" cap="none" strike="noStrike">
                <a:solidFill>
                  <a:srgbClr val="000000"/>
                </a:solidFill>
                <a:latin typeface="Open Sans"/>
                <a:ea typeface="Open Sans"/>
                <a:cs typeface="Open Sans"/>
                <a:sym typeface="Open Sans"/>
              </a:rPr>
              <a:t>Named a Visionary in December 2023 Gartner</a:t>
            </a:r>
            <a:r>
              <a:rPr b="0" i="0" lang="en" sz="2200" u="none" cap="none" strike="noStrike">
                <a:solidFill>
                  <a:schemeClr val="dk1"/>
                </a:solidFill>
                <a:latin typeface="Open Sans"/>
                <a:ea typeface="Open Sans"/>
                <a:cs typeface="Open Sans"/>
                <a:sym typeface="Open Sans"/>
              </a:rPr>
              <a:t>®</a:t>
            </a:r>
            <a:r>
              <a:rPr b="0" i="0" lang="en" sz="2200" u="none" cap="none" strike="noStrike">
                <a:solidFill>
                  <a:srgbClr val="000000"/>
                </a:solidFill>
                <a:latin typeface="Open Sans"/>
                <a:ea typeface="Open Sans"/>
                <a:cs typeface="Open Sans"/>
                <a:sym typeface="Open Sans"/>
              </a:rPr>
              <a:t> Magic Quadrant™ </a:t>
            </a:r>
            <a:r>
              <a:rPr b="0" i="0" lang="en" sz="2200" u="none" cap="none" strike="noStrike">
                <a:solidFill>
                  <a:srgbClr val="000000"/>
                </a:solidFill>
                <a:latin typeface="Open Sans"/>
                <a:ea typeface="Open Sans"/>
                <a:cs typeface="Open Sans"/>
                <a:sym typeface="Open Sans"/>
                <a:extLst>
                  <a:ext uri="http://customooxmlschemas.google.com/">
                    <go:slidesCustomData xmlns:go="http://customooxmlschemas.google.com/" textRoundtripDataId="0"/>
                  </a:ext>
                </a:extLst>
              </a:rPr>
              <a:t>for Cloud Database Management Systems </a:t>
            </a:r>
            <a:endParaRPr b="0" i="0" sz="2200" u="none" cap="none" strike="noStrike">
              <a:solidFill>
                <a:srgbClr val="000000"/>
              </a:solidFill>
              <a:latin typeface="Open Sans"/>
              <a:ea typeface="Open Sans"/>
              <a:cs typeface="Open Sans"/>
              <a:sym typeface="Open Sans"/>
            </a:endParaRPr>
          </a:p>
        </p:txBody>
      </p:sp>
      <p:sp>
        <p:nvSpPr>
          <p:cNvPr id="759" name="Google Shape;759;g264921337a6_0_28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Q4 2023 Gartner Magic Quadrant for</a:t>
            </a:r>
            <a:r>
              <a:rPr b="0" i="0" lang="en" sz="2700" u="none" cap="none" strike="noStrike">
                <a:solidFill>
                  <a:schemeClr val="dk1"/>
                </a:solidFill>
                <a:latin typeface="Public Sans SemiBold"/>
                <a:ea typeface="Public Sans SemiBold"/>
                <a:cs typeface="Public Sans SemiBold"/>
                <a:sym typeface="Public Sans SemiBold"/>
              </a:rPr>
              <a:t> </a:t>
            </a:r>
            <a:r>
              <a:rPr b="0" i="0" lang="en" sz="2300" u="none" cap="none" strike="noStrike">
                <a:solidFill>
                  <a:schemeClr val="dk2"/>
                </a:solidFill>
                <a:latin typeface="Nunito Sans ExtraBold"/>
                <a:ea typeface="Nunito Sans ExtraBold"/>
                <a:cs typeface="Nunito Sans ExtraBold"/>
                <a:sym typeface="Nunito Sans ExtraBold"/>
              </a:rPr>
              <a:t>Cloud DBMS</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760" name="Google Shape;760;g264921337a6_0_282"/>
          <p:cNvSpPr/>
          <p:nvPr/>
        </p:nvSpPr>
        <p:spPr>
          <a:xfrm>
            <a:off x="6883700" y="3403275"/>
            <a:ext cx="154200" cy="13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66" name="Google Shape;766;p432"/>
          <p:cNvSpPr txBox="1"/>
          <p:nvPr/>
        </p:nvSpPr>
        <p:spPr>
          <a:xfrm>
            <a:off x="1096875" y="660000"/>
            <a:ext cx="7351200" cy="2815500"/>
          </a:xfrm>
          <a:prstGeom prst="rect">
            <a:avLst/>
          </a:prstGeom>
          <a:solidFill>
            <a:srgbClr val="018B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p:txBody>
      </p:sp>
      <p:sp>
        <p:nvSpPr>
          <p:cNvPr id="767" name="Google Shape;767;p432"/>
          <p:cNvSpPr txBox="1"/>
          <p:nvPr/>
        </p:nvSpPr>
        <p:spPr>
          <a:xfrm>
            <a:off x="944475" y="507600"/>
            <a:ext cx="7351200" cy="2815500"/>
          </a:xfrm>
          <a:prstGeom prst="rect">
            <a:avLst/>
          </a:prstGeom>
          <a:solidFill>
            <a:srgbClr val="ED1253"/>
          </a:solidFill>
          <a:ln cap="flat" cmpd="sng" w="9525">
            <a:solidFill>
              <a:srgbClr val="ED125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          is honoured to be awarded the GovTech DSAI Bulk Tender GVT(T)20005 in May 2021 as the </a:t>
            </a:r>
            <a:r>
              <a:rPr b="1" i="0" lang="en" sz="2900" u="sng" cap="none" strike="noStrike">
                <a:solidFill>
                  <a:srgbClr val="FFFFFF"/>
                </a:solidFill>
                <a:latin typeface="Arial"/>
                <a:ea typeface="Arial"/>
                <a:cs typeface="Arial"/>
                <a:sym typeface="Arial"/>
              </a:rPr>
              <a:t>only</a:t>
            </a:r>
            <a:r>
              <a:rPr b="1" i="0" lang="en" sz="2900" u="none" cap="none" strike="noStrike">
                <a:solidFill>
                  <a:srgbClr val="FFFFFF"/>
                </a:solidFill>
                <a:latin typeface="Arial"/>
                <a:ea typeface="Arial"/>
                <a:cs typeface="Arial"/>
                <a:sym typeface="Arial"/>
              </a:rPr>
              <a:t>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Graph Data Platform vendor</a:t>
            </a:r>
            <a:endParaRPr b="1" i="0" sz="2900" u="none" cap="none" strike="noStrike">
              <a:solidFill>
                <a:srgbClr val="FFFFFF"/>
              </a:solidFill>
              <a:latin typeface="Arial"/>
              <a:ea typeface="Arial"/>
              <a:cs typeface="Arial"/>
              <a:sym typeface="Arial"/>
            </a:endParaRPr>
          </a:p>
        </p:txBody>
      </p:sp>
      <p:pic>
        <p:nvPicPr>
          <p:cNvPr descr="The Digital Academy by GovTech Singapore" id="768" name="Google Shape;768;p432"/>
          <p:cNvPicPr preferRelativeResize="0"/>
          <p:nvPr/>
        </p:nvPicPr>
        <p:blipFill rotWithShape="1">
          <a:blip r:embed="rId3">
            <a:alphaModFix/>
          </a:blip>
          <a:srcRect b="0" l="0" r="0" t="0"/>
          <a:stretch/>
        </p:blipFill>
        <p:spPr>
          <a:xfrm>
            <a:off x="5892127" y="3566961"/>
            <a:ext cx="2403550" cy="989700"/>
          </a:xfrm>
          <a:prstGeom prst="rect">
            <a:avLst/>
          </a:prstGeom>
          <a:noFill/>
          <a:ln>
            <a:noFill/>
          </a:ln>
        </p:spPr>
      </p:pic>
      <p:pic>
        <p:nvPicPr>
          <p:cNvPr id="769" name="Google Shape;769;p432"/>
          <p:cNvPicPr preferRelativeResize="0"/>
          <p:nvPr/>
        </p:nvPicPr>
        <p:blipFill rotWithShape="1">
          <a:blip r:embed="rId4">
            <a:alphaModFix/>
          </a:blip>
          <a:srcRect b="0" l="0" r="0" t="0"/>
          <a:stretch/>
        </p:blipFill>
        <p:spPr>
          <a:xfrm>
            <a:off x="1511425" y="3542324"/>
            <a:ext cx="1791226" cy="1038950"/>
          </a:xfrm>
          <a:prstGeom prst="rect">
            <a:avLst/>
          </a:prstGeom>
          <a:noFill/>
          <a:ln>
            <a:noFill/>
          </a:ln>
        </p:spPr>
      </p:pic>
      <p:grpSp>
        <p:nvGrpSpPr>
          <p:cNvPr id="770" name="Google Shape;770;p432"/>
          <p:cNvGrpSpPr/>
          <p:nvPr/>
        </p:nvGrpSpPr>
        <p:grpSpPr>
          <a:xfrm>
            <a:off x="1020131" y="1028778"/>
            <a:ext cx="1335237" cy="445884"/>
            <a:chOff x="238125" y="1670525"/>
            <a:chExt cx="7113675" cy="2340600"/>
          </a:xfrm>
        </p:grpSpPr>
        <p:sp>
          <p:nvSpPr>
            <p:cNvPr id="771" name="Google Shape;771;p432"/>
            <p:cNvSpPr/>
            <p:nvPr/>
          </p:nvSpPr>
          <p:spPr>
            <a:xfrm>
              <a:off x="238125" y="1670525"/>
              <a:ext cx="7113675" cy="2340600"/>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rgbClr val="0140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32"/>
            <p:cNvSpPr/>
            <p:nvPr/>
          </p:nvSpPr>
          <p:spPr>
            <a:xfrm>
              <a:off x="973050" y="1979175"/>
              <a:ext cx="6289325" cy="2001050"/>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Company Profile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grpSp>
        <p:nvGrpSpPr>
          <p:cNvPr id="782" name="Google Shape;782;g2652c3dd1f4_0_3"/>
          <p:cNvGrpSpPr/>
          <p:nvPr/>
        </p:nvGrpSpPr>
        <p:grpSpPr>
          <a:xfrm>
            <a:off x="343183" y="3086081"/>
            <a:ext cx="3136370" cy="1734394"/>
            <a:chOff x="2440800" y="1739000"/>
            <a:chExt cx="3477900" cy="1816500"/>
          </a:xfrm>
        </p:grpSpPr>
        <p:sp>
          <p:nvSpPr>
            <p:cNvPr id="783" name="Google Shape;783;g2652c3dd1f4_0_3"/>
            <p:cNvSpPr/>
            <p:nvPr/>
          </p:nvSpPr>
          <p:spPr>
            <a:xfrm>
              <a:off x="2440800" y="1739000"/>
              <a:ext cx="3477900" cy="1816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g2652c3dd1f4_0_3"/>
            <p:cNvPicPr preferRelativeResize="0"/>
            <p:nvPr/>
          </p:nvPicPr>
          <p:blipFill rotWithShape="1">
            <a:blip r:embed="rId3">
              <a:alphaModFix/>
            </a:blip>
            <a:srcRect b="0" l="6864" r="0" t="0"/>
            <a:stretch/>
          </p:blipFill>
          <p:spPr>
            <a:xfrm>
              <a:off x="2549450" y="1802986"/>
              <a:ext cx="1114215" cy="407296"/>
            </a:xfrm>
            <a:prstGeom prst="rect">
              <a:avLst/>
            </a:prstGeom>
            <a:noFill/>
            <a:ln>
              <a:noFill/>
            </a:ln>
          </p:spPr>
        </p:pic>
        <p:pic>
          <p:nvPicPr>
            <p:cNvPr id="785" name="Google Shape;785;g2652c3dd1f4_0_3"/>
            <p:cNvPicPr preferRelativeResize="0"/>
            <p:nvPr/>
          </p:nvPicPr>
          <p:blipFill rotWithShape="1">
            <a:blip r:embed="rId4">
              <a:alphaModFix/>
            </a:blip>
            <a:srcRect b="7256" l="14232" r="11167" t="9617"/>
            <a:stretch/>
          </p:blipFill>
          <p:spPr>
            <a:xfrm>
              <a:off x="3504768" y="2423642"/>
              <a:ext cx="464294" cy="537792"/>
            </a:xfrm>
            <a:prstGeom prst="rect">
              <a:avLst/>
            </a:prstGeom>
            <a:noFill/>
            <a:ln>
              <a:noFill/>
            </a:ln>
          </p:spPr>
        </p:pic>
        <p:pic>
          <p:nvPicPr>
            <p:cNvPr id="786" name="Google Shape;786;g2652c3dd1f4_0_3"/>
            <p:cNvPicPr preferRelativeResize="0"/>
            <p:nvPr/>
          </p:nvPicPr>
          <p:blipFill rotWithShape="1">
            <a:blip r:embed="rId5">
              <a:alphaModFix/>
            </a:blip>
            <a:srcRect b="0" l="0" r="0" t="0"/>
            <a:stretch/>
          </p:blipFill>
          <p:spPr>
            <a:xfrm>
              <a:off x="4293388" y="2255244"/>
              <a:ext cx="1156188" cy="471125"/>
            </a:xfrm>
            <a:prstGeom prst="rect">
              <a:avLst/>
            </a:prstGeom>
            <a:noFill/>
            <a:ln>
              <a:noFill/>
            </a:ln>
          </p:spPr>
        </p:pic>
        <p:pic>
          <p:nvPicPr>
            <p:cNvPr descr="Image result for dhs logo" id="787" name="Google Shape;787;g2652c3dd1f4_0_3"/>
            <p:cNvPicPr preferRelativeResize="0"/>
            <p:nvPr/>
          </p:nvPicPr>
          <p:blipFill rotWithShape="1">
            <a:blip r:embed="rId6">
              <a:alphaModFix/>
            </a:blip>
            <a:srcRect b="0" l="0" r="0" t="0"/>
            <a:stretch/>
          </p:blipFill>
          <p:spPr>
            <a:xfrm>
              <a:off x="2536973" y="2296502"/>
              <a:ext cx="828700" cy="480546"/>
            </a:xfrm>
            <a:prstGeom prst="rect">
              <a:avLst/>
            </a:prstGeom>
            <a:noFill/>
            <a:ln>
              <a:noFill/>
            </a:ln>
          </p:spPr>
        </p:pic>
        <p:pic>
          <p:nvPicPr>
            <p:cNvPr descr="Image result for lockheed martin logo" id="788" name="Google Shape;788;g2652c3dd1f4_0_3"/>
            <p:cNvPicPr preferRelativeResize="0"/>
            <p:nvPr/>
          </p:nvPicPr>
          <p:blipFill rotWithShape="1">
            <a:blip r:embed="rId7">
              <a:alphaModFix/>
            </a:blip>
            <a:srcRect b="0" l="0" r="0" t="0"/>
            <a:stretch/>
          </p:blipFill>
          <p:spPr>
            <a:xfrm>
              <a:off x="4093980" y="2801200"/>
              <a:ext cx="853225" cy="276458"/>
            </a:xfrm>
            <a:prstGeom prst="rect">
              <a:avLst/>
            </a:prstGeom>
            <a:noFill/>
            <a:ln>
              <a:noFill/>
            </a:ln>
          </p:spPr>
        </p:pic>
        <p:pic>
          <p:nvPicPr>
            <p:cNvPr descr="Image result for DOD logo" id="789" name="Google Shape;789;g2652c3dd1f4_0_3"/>
            <p:cNvPicPr preferRelativeResize="0"/>
            <p:nvPr/>
          </p:nvPicPr>
          <p:blipFill rotWithShape="1">
            <a:blip r:embed="rId8">
              <a:alphaModFix/>
            </a:blip>
            <a:srcRect b="0" l="0" r="0" t="0"/>
            <a:stretch/>
          </p:blipFill>
          <p:spPr>
            <a:xfrm>
              <a:off x="3832797" y="1816824"/>
              <a:ext cx="485529" cy="485124"/>
            </a:xfrm>
            <a:prstGeom prst="rect">
              <a:avLst/>
            </a:prstGeom>
            <a:noFill/>
            <a:ln>
              <a:noFill/>
            </a:ln>
          </p:spPr>
        </p:pic>
        <p:pic>
          <p:nvPicPr>
            <p:cNvPr id="790" name="Google Shape;790;g2652c3dd1f4_0_3"/>
            <p:cNvPicPr preferRelativeResize="0"/>
            <p:nvPr/>
          </p:nvPicPr>
          <p:blipFill rotWithShape="1">
            <a:blip r:embed="rId9">
              <a:alphaModFix/>
            </a:blip>
            <a:srcRect b="0" l="0" r="0" t="0"/>
            <a:stretch/>
          </p:blipFill>
          <p:spPr>
            <a:xfrm>
              <a:off x="5072129" y="2887211"/>
              <a:ext cx="558746" cy="466644"/>
            </a:xfrm>
            <a:prstGeom prst="rect">
              <a:avLst/>
            </a:prstGeom>
            <a:noFill/>
            <a:ln>
              <a:noFill/>
            </a:ln>
          </p:spPr>
        </p:pic>
        <p:pic>
          <p:nvPicPr>
            <p:cNvPr id="791" name="Google Shape;791;g2652c3dd1f4_0_3"/>
            <p:cNvPicPr preferRelativeResize="0"/>
            <p:nvPr/>
          </p:nvPicPr>
          <p:blipFill rotWithShape="1">
            <a:blip r:embed="rId10">
              <a:alphaModFix/>
            </a:blip>
            <a:srcRect b="0" l="0" r="0" t="0"/>
            <a:stretch/>
          </p:blipFill>
          <p:spPr>
            <a:xfrm>
              <a:off x="4575660" y="2034208"/>
              <a:ext cx="651898" cy="226547"/>
            </a:xfrm>
            <a:prstGeom prst="rect">
              <a:avLst/>
            </a:prstGeom>
            <a:noFill/>
            <a:ln>
              <a:noFill/>
            </a:ln>
          </p:spPr>
        </p:pic>
        <p:pic>
          <p:nvPicPr>
            <p:cNvPr id="792" name="Google Shape;792;g2652c3dd1f4_0_3"/>
            <p:cNvPicPr preferRelativeResize="0"/>
            <p:nvPr/>
          </p:nvPicPr>
          <p:blipFill rotWithShape="1">
            <a:blip r:embed="rId11">
              <a:alphaModFix/>
            </a:blip>
            <a:srcRect b="0" l="0" r="0" t="0"/>
            <a:stretch/>
          </p:blipFill>
          <p:spPr>
            <a:xfrm>
              <a:off x="2641624" y="2887256"/>
              <a:ext cx="464294" cy="471123"/>
            </a:xfrm>
            <a:prstGeom prst="rect">
              <a:avLst/>
            </a:prstGeom>
            <a:noFill/>
            <a:ln>
              <a:noFill/>
            </a:ln>
          </p:spPr>
        </p:pic>
        <p:pic>
          <p:nvPicPr>
            <p:cNvPr id="793" name="Google Shape;793;g2652c3dd1f4_0_3"/>
            <p:cNvPicPr preferRelativeResize="0"/>
            <p:nvPr/>
          </p:nvPicPr>
          <p:blipFill rotWithShape="1">
            <a:blip r:embed="rId12">
              <a:alphaModFix/>
            </a:blip>
            <a:srcRect b="0" l="0" r="0" t="0"/>
            <a:stretch/>
          </p:blipFill>
          <p:spPr>
            <a:xfrm>
              <a:off x="3357574" y="3016590"/>
              <a:ext cx="446195" cy="433263"/>
            </a:xfrm>
            <a:prstGeom prst="rect">
              <a:avLst/>
            </a:prstGeom>
            <a:noFill/>
            <a:ln>
              <a:noFill/>
            </a:ln>
          </p:spPr>
        </p:pic>
        <p:pic>
          <p:nvPicPr>
            <p:cNvPr id="794" name="Google Shape;794;g2652c3dd1f4_0_3"/>
            <p:cNvPicPr preferRelativeResize="0"/>
            <p:nvPr/>
          </p:nvPicPr>
          <p:blipFill rotWithShape="1">
            <a:blip r:embed="rId13">
              <a:alphaModFix/>
            </a:blip>
            <a:srcRect b="0" l="0" r="0" t="0"/>
            <a:stretch/>
          </p:blipFill>
          <p:spPr>
            <a:xfrm>
              <a:off x="4293412" y="3195400"/>
              <a:ext cx="512592" cy="211044"/>
            </a:xfrm>
            <a:prstGeom prst="rect">
              <a:avLst/>
            </a:prstGeom>
            <a:noFill/>
            <a:ln>
              <a:noFill/>
            </a:ln>
          </p:spPr>
        </p:pic>
      </p:grpSp>
      <p:pic>
        <p:nvPicPr>
          <p:cNvPr id="795" name="Google Shape;795;g2652c3dd1f4_0_3"/>
          <p:cNvPicPr preferRelativeResize="0"/>
          <p:nvPr/>
        </p:nvPicPr>
        <p:blipFill rotWithShape="1">
          <a:blip r:embed="rId14">
            <a:alphaModFix/>
          </a:blip>
          <a:srcRect b="0" l="0" r="0" t="0"/>
          <a:stretch/>
        </p:blipFill>
        <p:spPr>
          <a:xfrm>
            <a:off x="2806477" y="3120385"/>
            <a:ext cx="391992" cy="391992"/>
          </a:xfrm>
          <a:prstGeom prst="rect">
            <a:avLst/>
          </a:prstGeom>
          <a:noFill/>
          <a:ln>
            <a:noFill/>
          </a:ln>
        </p:spPr>
      </p:pic>
      <p:sp>
        <p:nvSpPr>
          <p:cNvPr id="796" name="Google Shape;796;g2652c3dd1f4_0_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Thousands of organizations trust and use Neo4j</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797" name="Google Shape;797;g2652c3dd1f4_0_3"/>
          <p:cNvSpPr txBox="1"/>
          <p:nvPr/>
        </p:nvSpPr>
        <p:spPr>
          <a:xfrm>
            <a:off x="267925" y="1241400"/>
            <a:ext cx="3028200" cy="10854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20</a:t>
            </a:r>
            <a:r>
              <a:rPr b="0" i="0" lang="en" sz="1400" u="none" cap="none" strike="noStrike">
                <a:solidFill>
                  <a:srgbClr val="3C4043"/>
                </a:solidFill>
                <a:latin typeface="Arial"/>
                <a:ea typeface="Arial"/>
                <a:cs typeface="Arial"/>
                <a:sym typeface="Arial"/>
              </a:rPr>
              <a:t> of the top 25 financial firms</a:t>
            </a:r>
            <a:br>
              <a:rPr b="0" i="0" lang="en" sz="1400" u="none" cap="none" strike="noStrike">
                <a:solidFill>
                  <a:srgbClr val="3C4043"/>
                </a:solidFill>
                <a:latin typeface="Arial"/>
                <a:ea typeface="Arial"/>
                <a:cs typeface="Arial"/>
                <a:sym typeface="Arial"/>
              </a:rPr>
            </a:br>
            <a:r>
              <a:rPr b="1" i="0" lang="en" sz="1600" u="none" cap="none" strike="noStrike">
                <a:solidFill>
                  <a:srgbClr val="014063"/>
                </a:solidFill>
                <a:latin typeface="Arial"/>
                <a:ea typeface="Arial"/>
                <a:cs typeface="Arial"/>
                <a:sym typeface="Arial"/>
              </a:rPr>
              <a:t>7</a:t>
            </a:r>
            <a:r>
              <a:rPr b="0" i="0" lang="en" sz="1400" u="none" cap="none" strike="noStrike">
                <a:solidFill>
                  <a:srgbClr val="014063"/>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retailers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7</a:t>
            </a:r>
            <a:r>
              <a:rPr b="1" i="0" lang="en" sz="1600" u="none" cap="none" strike="noStrike">
                <a:solidFill>
                  <a:srgbClr val="BDC1C6"/>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software vendors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400" u="none" cap="none" strike="noStrike">
                <a:solidFill>
                  <a:srgbClr val="3C4043"/>
                </a:solidFill>
                <a:latin typeface="Arial"/>
                <a:ea typeface="Arial"/>
                <a:cs typeface="Arial"/>
                <a:sym typeface="Arial"/>
              </a:rPr>
              <a:t>Global Governments</a:t>
            </a:r>
            <a:r>
              <a:rPr b="0" i="0" lang="en" sz="1400" u="none" cap="none" strike="noStrike">
                <a:solidFill>
                  <a:srgbClr val="3C4043"/>
                </a:solidFill>
                <a:latin typeface="Arial"/>
                <a:ea typeface="Arial"/>
                <a:cs typeface="Arial"/>
                <a:sym typeface="Arial"/>
              </a:rPr>
              <a:t> - Civilian, Defense and Intelligence using Neo4j to Analyze, Optimize &amp; Protect</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400" u="none" cap="none" strike="noStrike">
              <a:solidFill>
                <a:srgbClr val="3C4043"/>
              </a:solidFill>
              <a:latin typeface="Arial"/>
              <a:ea typeface="Arial"/>
              <a:cs typeface="Arial"/>
              <a:sym typeface="Arial"/>
            </a:endParaRPr>
          </a:p>
        </p:txBody>
      </p:sp>
      <p:sp>
        <p:nvSpPr>
          <p:cNvPr id="798" name="Google Shape;798;g2652c3dd1f4_0_3"/>
          <p:cNvSpPr/>
          <p:nvPr/>
        </p:nvSpPr>
        <p:spPr>
          <a:xfrm>
            <a:off x="4840444" y="3829463"/>
            <a:ext cx="2536800" cy="614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9" name="Google Shape;799;g2652c3dd1f4_0_3"/>
          <p:cNvPicPr preferRelativeResize="0"/>
          <p:nvPr/>
        </p:nvPicPr>
        <p:blipFill rotWithShape="1">
          <a:blip r:embed="rId15">
            <a:alphaModFix/>
          </a:blip>
          <a:srcRect b="0" l="0" r="0" t="0"/>
          <a:stretch/>
        </p:blipFill>
        <p:spPr>
          <a:xfrm>
            <a:off x="6076432" y="2286901"/>
            <a:ext cx="2340473" cy="952171"/>
          </a:xfrm>
          <a:prstGeom prst="rect">
            <a:avLst/>
          </a:prstGeom>
          <a:noFill/>
          <a:ln>
            <a:noFill/>
          </a:ln>
        </p:spPr>
      </p:pic>
      <p:pic>
        <p:nvPicPr>
          <p:cNvPr id="800" name="Google Shape;800;g2652c3dd1f4_0_3"/>
          <p:cNvPicPr preferRelativeResize="0"/>
          <p:nvPr/>
        </p:nvPicPr>
        <p:blipFill rotWithShape="1">
          <a:blip r:embed="rId16">
            <a:alphaModFix/>
          </a:blip>
          <a:srcRect b="0" l="0" r="0" t="0"/>
          <a:stretch/>
        </p:blipFill>
        <p:spPr>
          <a:xfrm>
            <a:off x="8133291" y="1241393"/>
            <a:ext cx="355738" cy="385629"/>
          </a:xfrm>
          <a:prstGeom prst="rect">
            <a:avLst/>
          </a:prstGeom>
          <a:noFill/>
          <a:ln>
            <a:noFill/>
          </a:ln>
        </p:spPr>
      </p:pic>
      <p:pic>
        <p:nvPicPr>
          <p:cNvPr id="801" name="Google Shape;801;g2652c3dd1f4_0_3"/>
          <p:cNvPicPr preferRelativeResize="0"/>
          <p:nvPr/>
        </p:nvPicPr>
        <p:blipFill rotWithShape="1">
          <a:blip r:embed="rId17">
            <a:alphaModFix/>
          </a:blip>
          <a:srcRect b="0" l="0" r="0" t="0"/>
          <a:stretch/>
        </p:blipFill>
        <p:spPr>
          <a:xfrm>
            <a:off x="4602075" y="1851934"/>
            <a:ext cx="320562" cy="347482"/>
          </a:xfrm>
          <a:prstGeom prst="rect">
            <a:avLst/>
          </a:prstGeom>
          <a:noFill/>
          <a:ln>
            <a:noFill/>
          </a:ln>
        </p:spPr>
      </p:pic>
      <p:sp>
        <p:nvSpPr>
          <p:cNvPr id="802" name="Google Shape;802;g2652c3dd1f4_0_3"/>
          <p:cNvSpPr/>
          <p:nvPr/>
        </p:nvSpPr>
        <p:spPr>
          <a:xfrm>
            <a:off x="8125579" y="4057018"/>
            <a:ext cx="297900" cy="319500"/>
          </a:xfrm>
          <a:prstGeom prst="roundRect">
            <a:avLst>
              <a:gd fmla="val 16667" name="adj"/>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3" name="Google Shape;803;g2652c3dd1f4_0_3"/>
          <p:cNvPicPr preferRelativeResize="0"/>
          <p:nvPr/>
        </p:nvPicPr>
        <p:blipFill rotWithShape="1">
          <a:blip r:embed="rId18">
            <a:alphaModFix/>
          </a:blip>
          <a:srcRect b="0" l="0" r="0" t="0"/>
          <a:stretch/>
        </p:blipFill>
        <p:spPr>
          <a:xfrm flipH="1">
            <a:off x="8154973" y="4126473"/>
            <a:ext cx="239374" cy="180643"/>
          </a:xfrm>
          <a:prstGeom prst="rect">
            <a:avLst/>
          </a:prstGeom>
          <a:noFill/>
          <a:ln>
            <a:noFill/>
          </a:ln>
        </p:spPr>
      </p:pic>
      <p:cxnSp>
        <p:nvCxnSpPr>
          <p:cNvPr id="804" name="Google Shape;804;g2652c3dd1f4_0_3"/>
          <p:cNvCxnSpPr>
            <a:stCxn id="801" idx="3"/>
          </p:cNvCxnSpPr>
          <p:nvPr/>
        </p:nvCxnSpPr>
        <p:spPr>
          <a:xfrm>
            <a:off x="4922637" y="2025675"/>
            <a:ext cx="1082100" cy="3405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05" name="Google Shape;805;g2652c3dd1f4_0_3"/>
          <p:cNvCxnSpPr>
            <a:stCxn id="799" idx="2"/>
            <a:endCxn id="798" idx="0"/>
          </p:cNvCxnSpPr>
          <p:nvPr/>
        </p:nvCxnSpPr>
        <p:spPr>
          <a:xfrm rot="5400000">
            <a:off x="6382519" y="2965322"/>
            <a:ext cx="590400" cy="1137900"/>
          </a:xfrm>
          <a:prstGeom prst="bentConnector3">
            <a:avLst>
              <a:gd fmla="val 50007" name="adj1"/>
            </a:avLst>
          </a:prstGeom>
          <a:noFill/>
          <a:ln cap="flat" cmpd="sng" w="9525">
            <a:solidFill>
              <a:srgbClr val="018BFF"/>
            </a:solidFill>
            <a:prstDash val="solid"/>
            <a:round/>
            <a:headEnd len="sm" w="sm" type="none"/>
            <a:tailEnd len="sm" w="sm" type="none"/>
          </a:ln>
        </p:spPr>
      </p:cxnSp>
      <p:cxnSp>
        <p:nvCxnSpPr>
          <p:cNvPr id="806" name="Google Shape;806;g2652c3dd1f4_0_3"/>
          <p:cNvCxnSpPr/>
          <p:nvPr/>
        </p:nvCxnSpPr>
        <p:spPr>
          <a:xfrm rot="5400000">
            <a:off x="7819131" y="1674594"/>
            <a:ext cx="508200" cy="4683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07" name="Google Shape;807;g2652c3dd1f4_0_3"/>
          <p:cNvCxnSpPr/>
          <p:nvPr/>
        </p:nvCxnSpPr>
        <p:spPr>
          <a:xfrm flipH="1" rot="5400000">
            <a:off x="7687993" y="3484164"/>
            <a:ext cx="755100" cy="3906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08" name="Google Shape;808;g2652c3dd1f4_0_3"/>
          <p:cNvCxnSpPr>
            <a:endCxn id="809" idx="2"/>
          </p:cNvCxnSpPr>
          <p:nvPr/>
        </p:nvCxnSpPr>
        <p:spPr>
          <a:xfrm flipH="1" rot="5400000">
            <a:off x="6257650" y="2043631"/>
            <a:ext cx="672900" cy="2895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10" name="Google Shape;810;g2652c3dd1f4_0_3"/>
          <p:cNvCxnSpPr>
            <a:endCxn id="811" idx="2"/>
          </p:cNvCxnSpPr>
          <p:nvPr/>
        </p:nvCxnSpPr>
        <p:spPr>
          <a:xfrm flipH="1">
            <a:off x="4720625" y="3039049"/>
            <a:ext cx="1173300" cy="294600"/>
          </a:xfrm>
          <a:prstGeom prst="bentConnector4">
            <a:avLst>
              <a:gd fmla="val 9205" name="adj1"/>
              <a:gd fmla="val 180830" name="adj2"/>
            </a:avLst>
          </a:prstGeom>
          <a:noFill/>
          <a:ln cap="flat" cmpd="sng" w="9525">
            <a:solidFill>
              <a:srgbClr val="018BFF"/>
            </a:solidFill>
            <a:prstDash val="dot"/>
            <a:round/>
            <a:headEnd len="sm" w="sm" type="none"/>
            <a:tailEnd len="sm" w="sm" type="none"/>
          </a:ln>
        </p:spPr>
      </p:cxnSp>
      <p:sp>
        <p:nvSpPr>
          <p:cNvPr id="811" name="Google Shape;811;g2652c3dd1f4_0_3"/>
          <p:cNvSpPr/>
          <p:nvPr/>
        </p:nvSpPr>
        <p:spPr>
          <a:xfrm>
            <a:off x="3763325" y="2578549"/>
            <a:ext cx="19146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652c3dd1f4_0_3"/>
          <p:cNvSpPr/>
          <p:nvPr/>
        </p:nvSpPr>
        <p:spPr>
          <a:xfrm>
            <a:off x="8125571" y="4057014"/>
            <a:ext cx="297900" cy="3195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652c3dd1f4_0_3"/>
          <p:cNvSpPr/>
          <p:nvPr/>
        </p:nvSpPr>
        <p:spPr>
          <a:xfrm>
            <a:off x="5329150" y="1096831"/>
            <a:ext cx="22404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652c3dd1f4_0_3"/>
          <p:cNvSpPr txBox="1"/>
          <p:nvPr/>
        </p:nvSpPr>
        <p:spPr>
          <a:xfrm>
            <a:off x="3763333" y="2615614"/>
            <a:ext cx="1914600" cy="48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160M+ Downloads</a:t>
            </a:r>
            <a:endParaRPr b="1"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230K+ Devs &amp; Data Scientists</a:t>
            </a:r>
            <a:endParaRPr b="1" i="0" sz="1100" u="none" cap="none" strike="noStrike">
              <a:solidFill>
                <a:srgbClr val="000000"/>
              </a:solidFill>
              <a:latin typeface="Arial"/>
              <a:ea typeface="Arial"/>
              <a:cs typeface="Arial"/>
              <a:sym typeface="Arial"/>
            </a:endParaRPr>
          </a:p>
        </p:txBody>
      </p:sp>
      <p:sp>
        <p:nvSpPr>
          <p:cNvPr id="814" name="Google Shape;814;g2652c3dd1f4_0_3"/>
          <p:cNvSpPr txBox="1"/>
          <p:nvPr/>
        </p:nvSpPr>
        <p:spPr>
          <a:xfrm>
            <a:off x="4880320" y="3882731"/>
            <a:ext cx="26679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$390M Series F (June 2021)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1" lang="en" sz="1000" u="none" cap="none" strike="noStrike">
                <a:solidFill>
                  <a:srgbClr val="000000"/>
                </a:solidFill>
                <a:latin typeface="Arial"/>
                <a:ea typeface="Arial"/>
                <a:cs typeface="Arial"/>
                <a:sym typeface="Arial"/>
              </a:rPr>
              <a:t>Largest investment in Database history</a:t>
            </a:r>
            <a:endParaRPr b="1" i="1" sz="100" u="none" cap="none" strike="noStrike">
              <a:solidFill>
                <a:srgbClr val="000000"/>
              </a:solidFill>
              <a:latin typeface="Arial"/>
              <a:ea typeface="Arial"/>
              <a:cs typeface="Arial"/>
              <a:sym typeface="Arial"/>
            </a:endParaRPr>
          </a:p>
        </p:txBody>
      </p:sp>
      <p:cxnSp>
        <p:nvCxnSpPr>
          <p:cNvPr id="815" name="Google Shape;815;g2652c3dd1f4_0_3"/>
          <p:cNvCxnSpPr/>
          <p:nvPr/>
        </p:nvCxnSpPr>
        <p:spPr>
          <a:xfrm>
            <a:off x="8631537" y="2679894"/>
            <a:ext cx="235800" cy="0"/>
          </a:xfrm>
          <a:prstGeom prst="straightConnector1">
            <a:avLst/>
          </a:prstGeom>
          <a:noFill/>
          <a:ln cap="flat" cmpd="sng" w="9525">
            <a:solidFill>
              <a:srgbClr val="018BFF"/>
            </a:solidFill>
            <a:prstDash val="dot"/>
            <a:round/>
            <a:headEnd len="sm" w="sm" type="none"/>
            <a:tailEnd len="sm" w="sm" type="none"/>
          </a:ln>
        </p:spPr>
      </p:cxnSp>
      <p:sp>
        <p:nvSpPr>
          <p:cNvPr id="816" name="Google Shape;816;g2652c3dd1f4_0_3"/>
          <p:cNvSpPr txBox="1"/>
          <p:nvPr/>
        </p:nvSpPr>
        <p:spPr>
          <a:xfrm>
            <a:off x="5363000" y="1090950"/>
            <a:ext cx="2181600" cy="67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Graph market leader; 1000s of deployments around the globe</a:t>
            </a:r>
            <a:endParaRPr b="1" i="1" sz="200" u="none" cap="none" strike="noStrike">
              <a:solidFill>
                <a:srgbClr val="000000"/>
              </a:solidFill>
              <a:latin typeface="Arial"/>
              <a:ea typeface="Arial"/>
              <a:cs typeface="Arial"/>
              <a:sym typeface="Arial"/>
            </a:endParaRPr>
          </a:p>
        </p:txBody>
      </p:sp>
      <p:pic>
        <p:nvPicPr>
          <p:cNvPr id="817" name="Google Shape;817;g2652c3dd1f4_0_3"/>
          <p:cNvPicPr preferRelativeResize="0"/>
          <p:nvPr/>
        </p:nvPicPr>
        <p:blipFill rotWithShape="1">
          <a:blip r:embed="rId19">
            <a:alphaModFix/>
          </a:blip>
          <a:srcRect b="19651" l="23111" r="22863" t="0"/>
          <a:stretch/>
        </p:blipFill>
        <p:spPr>
          <a:xfrm>
            <a:off x="7135922" y="3762122"/>
            <a:ext cx="355724" cy="382312"/>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What We Do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8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Ezekiel Teddy Ng</dc:creator>
</cp:coreProperties>
</file>